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Lst>
  <p:sldSz cy="5143500" cx="9144000"/>
  <p:notesSz cx="6858000" cy="9144000"/>
  <p:embeddedFontLst>
    <p:embeddedFont>
      <p:font typeface="IBM Plex Sans"/>
      <p:regular r:id="rId40"/>
      <p:bold r:id="rId41"/>
      <p:italic r:id="rId42"/>
      <p:boldItalic r:id="rId4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IBMPlexSans-regular.fntdata"/><Relationship Id="rId20" Type="http://schemas.openxmlformats.org/officeDocument/2006/relationships/slide" Target="slides/slide15.xml"/><Relationship Id="rId42" Type="http://schemas.openxmlformats.org/officeDocument/2006/relationships/font" Target="fonts/IBMPlexSans-italic.fntdata"/><Relationship Id="rId41" Type="http://schemas.openxmlformats.org/officeDocument/2006/relationships/font" Target="fonts/IBMPlexSans-bold.fntdata"/><Relationship Id="rId22" Type="http://schemas.openxmlformats.org/officeDocument/2006/relationships/slide" Target="slides/slide17.xml"/><Relationship Id="rId21" Type="http://schemas.openxmlformats.org/officeDocument/2006/relationships/slide" Target="slides/slide16.xml"/><Relationship Id="rId43" Type="http://schemas.openxmlformats.org/officeDocument/2006/relationships/font" Target="fonts/IBMPlexSans-boldItalic.fntdata"/><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Char char="-"/>
            </a:pPr>
            <a:r>
              <a:rPr lang="en"/>
              <a:t>Good afternoon everyone</a:t>
            </a:r>
            <a:endParaRPr/>
          </a:p>
          <a:p>
            <a:pPr indent="-298450" lvl="0" marL="457200" rtl="0" algn="l">
              <a:spcBef>
                <a:spcPts val="0"/>
              </a:spcBef>
              <a:spcAft>
                <a:spcPts val="0"/>
              </a:spcAft>
              <a:buSzPts val="1100"/>
              <a:buChar char="-"/>
            </a:pPr>
            <a:r>
              <a:rPr lang="en"/>
              <a:t>I am migada a 4th year software engineering student at Victoria University of Wellington</a:t>
            </a:r>
            <a:endParaRPr/>
          </a:p>
          <a:p>
            <a:pPr indent="-298450" lvl="0" marL="457200" rtl="0" algn="l">
              <a:spcBef>
                <a:spcPts val="0"/>
              </a:spcBef>
              <a:spcAft>
                <a:spcPts val="0"/>
              </a:spcAft>
              <a:buSzPts val="1100"/>
              <a:buChar char="-"/>
            </a:pPr>
            <a:r>
              <a:rPr lang="en"/>
              <a:t>I started my internship In </a:t>
            </a:r>
            <a:r>
              <a:rPr lang="en"/>
              <a:t>november</a:t>
            </a:r>
            <a:r>
              <a:rPr lang="en"/>
              <a:t> of 2024 and have been working part time since </a:t>
            </a:r>
            <a:r>
              <a:rPr lang="en"/>
              <a:t>february</a:t>
            </a:r>
            <a:r>
              <a:rPr lang="en"/>
              <a:t> 2025 </a:t>
            </a:r>
            <a:endParaRPr/>
          </a:p>
          <a:p>
            <a:pPr indent="-298450" lvl="0" marL="457200" rtl="0" algn="l">
              <a:spcBef>
                <a:spcPts val="0"/>
              </a:spcBef>
              <a:spcAft>
                <a:spcPts val="0"/>
              </a:spcAft>
              <a:buSzPts val="1100"/>
              <a:buChar char="-"/>
            </a:pPr>
            <a:r>
              <a:rPr lang="en"/>
              <a:t>Today Toby and I will be presenting the current </a:t>
            </a:r>
            <a:r>
              <a:rPr lang="en"/>
              <a:t>state of</a:t>
            </a:r>
            <a:r>
              <a:rPr lang="en"/>
              <a:t> our research into a LoRa </a:t>
            </a:r>
            <a:r>
              <a:rPr lang="en"/>
              <a:t>network</a:t>
            </a:r>
            <a:r>
              <a:rPr lang="en"/>
              <a:t> for emergency communication and its </a:t>
            </a:r>
            <a:r>
              <a:rPr lang="en"/>
              <a:t>management system</a:t>
            </a:r>
            <a:endParaRPr/>
          </a:p>
          <a:p>
            <a:pPr indent="-298450" lvl="0" marL="457200" rtl="0" algn="l">
              <a:spcBef>
                <a:spcPts val="0"/>
              </a:spcBef>
              <a:spcAft>
                <a:spcPts val="0"/>
              </a:spcAft>
              <a:buSzPts val="1100"/>
              <a:buChar char="-"/>
            </a:pPr>
            <a:r>
              <a:rPr lang="en"/>
              <a:t>The current purpose of the research is to </a:t>
            </a:r>
            <a:endParaRPr/>
          </a:p>
          <a:p>
            <a:pPr indent="-298450" lvl="1" marL="914400" rtl="0" algn="l">
              <a:spcBef>
                <a:spcPts val="0"/>
              </a:spcBef>
              <a:spcAft>
                <a:spcPts val="0"/>
              </a:spcAft>
              <a:buSzPts val="1100"/>
              <a:buChar char="-"/>
            </a:pPr>
            <a:r>
              <a:rPr lang="en"/>
              <a:t>Provide a way for people to stay in touch with family and friends During a natural disaster While also allowing use to manage the network remotely</a:t>
            </a:r>
            <a:endParaRPr/>
          </a:p>
          <a:p>
            <a:pPr indent="-298450" lvl="1" marL="914400" rtl="0" algn="l">
              <a:spcBef>
                <a:spcPts val="0"/>
              </a:spcBef>
              <a:spcAft>
                <a:spcPts val="0"/>
              </a:spcAft>
              <a:buSzPts val="1100"/>
              <a:buChar char="-"/>
            </a:pPr>
            <a:r>
              <a:rPr lang="en"/>
              <a:t>CrisisLabs end goal for this project is to make a network to let us maintain communication with other crisislab projects during disasers.</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3720a611ba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3720a611ba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The account page,</a:t>
            </a:r>
            <a:endParaRPr/>
          </a:p>
          <a:p>
            <a:pPr indent="-298450" lvl="0" marL="457200" rtl="0" algn="l">
              <a:spcBef>
                <a:spcPts val="0"/>
              </a:spcBef>
              <a:spcAft>
                <a:spcPts val="0"/>
              </a:spcAft>
              <a:buSzPts val="1100"/>
              <a:buChar char="-"/>
            </a:pPr>
            <a:r>
              <a:rPr lang="en"/>
              <a:t>When logged in as normal user you can only change your password</a:t>
            </a:r>
            <a:endParaRPr/>
          </a:p>
          <a:p>
            <a:pPr indent="-298450" lvl="0" marL="457200" rtl="0" algn="l">
              <a:spcBef>
                <a:spcPts val="0"/>
              </a:spcBef>
              <a:spcAft>
                <a:spcPts val="0"/>
              </a:spcAft>
              <a:buSzPts val="1100"/>
              <a:buChar char="-"/>
            </a:pPr>
            <a:r>
              <a:rPr lang="en"/>
              <a:t>But as an admin you can add and remove users and change their passwords as well</a:t>
            </a:r>
            <a:endParaRPr/>
          </a:p>
          <a:p>
            <a:pPr indent="-298450" lvl="0" marL="457200" rtl="0" algn="l">
              <a:spcBef>
                <a:spcPts val="0"/>
              </a:spcBef>
              <a:spcAft>
                <a:spcPts val="0"/>
              </a:spcAft>
              <a:buSzPts val="1100"/>
              <a:buChar char="-"/>
            </a:pPr>
            <a:r>
              <a:rPr lang="en"/>
              <a:t>That is all the functionality of the webapp</a:t>
            </a:r>
            <a:endParaRPr/>
          </a:p>
          <a:p>
            <a:pPr indent="-298450" lvl="0" marL="457200" rtl="0" algn="l">
              <a:spcBef>
                <a:spcPts val="0"/>
              </a:spcBef>
              <a:spcAft>
                <a:spcPts val="0"/>
              </a:spcAft>
              <a:buSzPts val="1100"/>
              <a:buChar char="-"/>
            </a:pPr>
            <a:r>
              <a:rPr lang="en"/>
              <a:t>Will now pass on to Toby to explain the design and functionality of the servers and firmware.</a:t>
            </a:r>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3714a6cb7a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3714a6cb7a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Kia ora, I'm Toby</a:t>
            </a:r>
            <a:endParaRPr/>
          </a:p>
          <a:p>
            <a:pPr indent="-298450" lvl="0" marL="457200" rtl="0" algn="l">
              <a:spcBef>
                <a:spcPts val="0"/>
              </a:spcBef>
              <a:spcAft>
                <a:spcPts val="0"/>
              </a:spcAft>
              <a:buSzPts val="1100"/>
              <a:buChar char="-"/>
            </a:pPr>
            <a:r>
              <a:rPr lang="en"/>
              <a:t>I'm from here in Wellington</a:t>
            </a:r>
            <a:endParaRPr/>
          </a:p>
          <a:p>
            <a:pPr indent="-298450" lvl="0" marL="457200" rtl="0" algn="l">
              <a:spcBef>
                <a:spcPts val="0"/>
              </a:spcBef>
              <a:spcAft>
                <a:spcPts val="0"/>
              </a:spcAft>
              <a:buSzPts val="1100"/>
              <a:buChar char="-"/>
            </a:pPr>
            <a:r>
              <a:rPr lang="en"/>
              <a:t>And I'm in my final year at high school at Wellington High School</a:t>
            </a:r>
            <a:endParaRPr/>
          </a:p>
          <a:p>
            <a:pPr indent="-298450" lvl="0" marL="457200" rtl="0" algn="l">
              <a:spcBef>
                <a:spcPts val="0"/>
              </a:spcBef>
              <a:spcAft>
                <a:spcPts val="0"/>
              </a:spcAft>
              <a:buSzPts val="1100"/>
              <a:buChar char="-"/>
            </a:pPr>
            <a:r>
              <a:rPr lang="en"/>
              <a:t>I joined CRISiSLab through a competition last year which they run </a:t>
            </a:r>
            <a:r>
              <a:rPr lang="en"/>
              <a:t>annually, which led to a small internship at the beginning of this year, which has led this current internship working as a research assistant on this project.</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3714a6cb7a2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3714a6cb7a2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 briefly explain what my role is, in this simple diagram:</a:t>
            </a:r>
            <a:endParaRPr/>
          </a:p>
          <a:p>
            <a:pPr indent="-298450" lvl="0" marL="457200" rtl="0" algn="l">
              <a:spcBef>
                <a:spcPts val="0"/>
              </a:spcBef>
              <a:spcAft>
                <a:spcPts val="0"/>
              </a:spcAft>
              <a:buSzPts val="1100"/>
              <a:buChar char="-"/>
            </a:pPr>
            <a:r>
              <a:rPr lang="en"/>
              <a:t>The yellow box on the left – the client – is what a user of this system would interact with, and that's Migada's job</a:t>
            </a:r>
            <a:endParaRPr/>
          </a:p>
          <a:p>
            <a:pPr indent="-298450" lvl="0" marL="457200" rtl="0" algn="l">
              <a:spcBef>
                <a:spcPts val="0"/>
              </a:spcBef>
              <a:spcAft>
                <a:spcPts val="0"/>
              </a:spcAft>
              <a:buSzPts val="1100"/>
              <a:buChar char="-"/>
            </a:pPr>
            <a:r>
              <a:rPr lang="en"/>
              <a:t>And I'm responsible for these two parts:</a:t>
            </a:r>
            <a:endParaRPr/>
          </a:p>
          <a:p>
            <a:pPr indent="-298450" lvl="1" marL="914400" rtl="0" algn="l">
              <a:spcBef>
                <a:spcPts val="0"/>
              </a:spcBef>
              <a:spcAft>
                <a:spcPts val="0"/>
              </a:spcAft>
              <a:buSzPts val="1100"/>
              <a:buChar char="-"/>
            </a:pPr>
            <a:r>
              <a:rPr lang="en"/>
              <a:t>the software on the radios (which we call NODES) in our network (which we call a MESH)</a:t>
            </a:r>
            <a:endParaRPr/>
          </a:p>
          <a:p>
            <a:pPr indent="-298450" lvl="1" marL="914400" rtl="0" algn="l">
              <a:spcBef>
                <a:spcPts val="0"/>
              </a:spcBef>
              <a:spcAft>
                <a:spcPts val="0"/>
              </a:spcAft>
              <a:buSzPts val="1100"/>
              <a:buChar char="-"/>
            </a:pPr>
            <a:r>
              <a:rPr lang="en"/>
              <a:t>and the server, which is an intermediary between the two</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3714a6cb7a2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3714a6cb7a2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Writing software from scratch for a LoRa radio is a huge job, so luckily there's a project that already exists, called Meshtastic</a:t>
            </a:r>
            <a:endParaRPr/>
          </a:p>
          <a:p>
            <a:pPr indent="-298450" lvl="0" marL="457200" rtl="0" algn="l">
              <a:spcBef>
                <a:spcPts val="0"/>
              </a:spcBef>
              <a:spcAft>
                <a:spcPts val="0"/>
              </a:spcAft>
              <a:buSzPts val="1100"/>
              <a:buChar char="-"/>
            </a:pPr>
            <a:r>
              <a:rPr lang="en"/>
              <a:t>It's an open source project including software for the radios, and apps which you can use on a phone or computer when you're connected to a node via bluetooth, WiFi, or a cable</a:t>
            </a:r>
            <a:endParaRPr/>
          </a:p>
          <a:p>
            <a:pPr indent="-298450" lvl="0" marL="457200" rtl="0" algn="l">
              <a:spcBef>
                <a:spcPts val="0"/>
              </a:spcBef>
              <a:spcAft>
                <a:spcPts val="0"/>
              </a:spcAft>
              <a:buSzPts val="1100"/>
              <a:buChar char="-"/>
            </a:pPr>
            <a:r>
              <a:rPr lang="en"/>
              <a:t>Meshtastic is also a decentralised system which is great </a:t>
            </a:r>
            <a:r>
              <a:rPr lang="en"/>
              <a:t>because in the case of a natural disaster you don't have any single point of failure.</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3714a6cb7a2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3714a6cb7a2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Display other radios on a map</a:t>
            </a:r>
            <a:endParaRPr/>
          </a:p>
          <a:p>
            <a:pPr indent="-298450" lvl="0" marL="457200" rtl="0" algn="l">
              <a:spcBef>
                <a:spcPts val="0"/>
              </a:spcBef>
              <a:spcAft>
                <a:spcPts val="0"/>
              </a:spcAft>
              <a:buSzPts val="1100"/>
              <a:buChar char="-"/>
            </a:pPr>
            <a:r>
              <a:rPr lang="en"/>
              <a:t>See key information (like names and battery levels)</a:t>
            </a:r>
            <a:endParaRPr/>
          </a:p>
          <a:p>
            <a:pPr indent="-298450" lvl="0" marL="457200" rtl="0" algn="l">
              <a:spcBef>
                <a:spcPts val="0"/>
              </a:spcBef>
              <a:spcAft>
                <a:spcPts val="0"/>
              </a:spcAft>
              <a:buSzPts val="1100"/>
              <a:buChar char="-"/>
            </a:pPr>
            <a:r>
              <a:rPr lang="en"/>
              <a:t>Send encrypted messages (directly to another node or on a shared channel)</a:t>
            </a:r>
            <a:endParaRPr/>
          </a:p>
          <a:p>
            <a:pPr indent="-298450" lvl="0" marL="457200" rtl="0" algn="l">
              <a:spcBef>
                <a:spcPts val="0"/>
              </a:spcBef>
              <a:spcAft>
                <a:spcPts val="0"/>
              </a:spcAft>
              <a:buSzPts val="1100"/>
              <a:buChar char="-"/>
            </a:pPr>
            <a:r>
              <a:rPr lang="en"/>
              <a:t>Collect telemetry, basically live metrics (from your node, or request it from others)</a:t>
            </a:r>
            <a:endParaRPr/>
          </a:p>
          <a:p>
            <a:pPr indent="-298450" lvl="0" marL="457200" rtl="0" algn="l">
              <a:spcBef>
                <a:spcPts val="0"/>
              </a:spcBef>
              <a:spcAft>
                <a:spcPts val="0"/>
              </a:spcAft>
              <a:buSzPts val="1100"/>
              <a:buChar char="-"/>
            </a:pPr>
            <a:r>
              <a:rPr lang="en"/>
              <a:t>Configure your node (or remotely configure others which have been configured to permit it)</a:t>
            </a:r>
            <a:endParaRPr/>
          </a:p>
          <a:p>
            <a:pPr indent="-298450" lvl="0" marL="457200" rtl="0" algn="l">
              <a:spcBef>
                <a:spcPts val="0"/>
              </a:spcBef>
              <a:spcAft>
                <a:spcPts val="0"/>
              </a:spcAft>
              <a:buSzPts val="1100"/>
              <a:buChar char="-"/>
            </a:pPr>
            <a:r>
              <a:rPr lang="en"/>
              <a:t>Trace routes (between your node and another)</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3714a6cb7a2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3714a6cb7a2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The small orange and red circles and diamonds are LoRa radios in the network</a:t>
            </a:r>
            <a:endParaRPr/>
          </a:p>
          <a:p>
            <a:pPr indent="-298450" lvl="0" marL="457200" rtl="0" algn="l">
              <a:spcBef>
                <a:spcPts val="0"/>
              </a:spcBef>
              <a:spcAft>
                <a:spcPts val="0"/>
              </a:spcAft>
              <a:buSzPts val="1100"/>
              <a:buChar char="-"/>
            </a:pPr>
            <a:r>
              <a:rPr lang="en"/>
              <a:t>We said earlier that LoRa doesn't use the internet, but because they can use bluetooth or WiFi to connect to your phone we can use that</a:t>
            </a:r>
            <a:endParaRPr/>
          </a:p>
          <a:p>
            <a:pPr indent="-298450" lvl="0" marL="457200" rtl="0" algn="l">
              <a:spcBef>
                <a:spcPts val="0"/>
              </a:spcBef>
              <a:spcAft>
                <a:spcPts val="0"/>
              </a:spcAft>
              <a:buSzPts val="1100"/>
              <a:buChar char="-"/>
            </a:pPr>
            <a:r>
              <a:rPr lang="en"/>
              <a:t>Red ones have internet access (by being at someone's house, for example)</a:t>
            </a:r>
            <a:endParaRPr/>
          </a:p>
          <a:p>
            <a:pPr indent="-298450" lvl="0" marL="457200" rtl="0" algn="l">
              <a:spcBef>
                <a:spcPts val="0"/>
              </a:spcBef>
              <a:spcAft>
                <a:spcPts val="0"/>
              </a:spcAft>
              <a:buSzPts val="1100"/>
              <a:buChar char="-"/>
            </a:pPr>
            <a:r>
              <a:rPr lang="en"/>
              <a:t>Orange ones don't</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Char char="-"/>
            </a:pPr>
            <a:r>
              <a:rPr lang="en"/>
              <a:t>The ones </a:t>
            </a:r>
            <a:r>
              <a:rPr lang="en"/>
              <a:t>with</a:t>
            </a:r>
            <a:r>
              <a:rPr lang="en"/>
              <a:t> internet (which we call gateways) can talk to our server via an MQTT broker. I won't go in to MQTT so if you've never heard of it, you can pretty much pretend it isn't there</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Char char="-"/>
            </a:pPr>
            <a:r>
              <a:rPr lang="en"/>
              <a:t>Now, if we're that circled node at the bottom…</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3714a6cb7a2_0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3714a6cb7a2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could communicate with a client with using this route…</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3714a6cb7a2_0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3714a6cb7a2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Or this route, or any other combination</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3714a6cb7a2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3714a6cb7a2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This brings us to the first problem, which is that meshtastic can't really do this</a:t>
            </a:r>
            <a:endParaRPr/>
          </a:p>
          <a:p>
            <a:pPr indent="-298450" lvl="0" marL="457200" rtl="0" algn="l">
              <a:spcBef>
                <a:spcPts val="0"/>
              </a:spcBef>
              <a:spcAft>
                <a:spcPts val="0"/>
              </a:spcAft>
              <a:buSzPts val="1100"/>
              <a:buChar char="-"/>
            </a:pPr>
            <a:r>
              <a:rPr lang="en"/>
              <a:t>Instead is uses a "flooding" method, which I'll show you with an example</a:t>
            </a:r>
            <a:endParaRPr/>
          </a:p>
          <a:p>
            <a:pPr indent="-298450" lvl="0" marL="457200" rtl="0" algn="l">
              <a:spcBef>
                <a:spcPts val="0"/>
              </a:spcBef>
              <a:spcAft>
                <a:spcPts val="0"/>
              </a:spcAft>
              <a:buSzPts val="1100"/>
              <a:buChar char="-"/>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371a8266a69_1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371a8266a69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If we're the blue node at the bottom and we want to get a message to a gateway radio, and therefore to a client, this is what Meshtastic would do…</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3714dc61b7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3714dc61b7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You may be </a:t>
            </a:r>
            <a:r>
              <a:rPr lang="en"/>
              <a:t>thinking</a:t>
            </a:r>
            <a:r>
              <a:rPr lang="en"/>
              <a:t> why can’t we use the existing broadband or mobile network for this</a:t>
            </a:r>
            <a:endParaRPr/>
          </a:p>
          <a:p>
            <a:pPr indent="-298450" lvl="0" marL="457200" rtl="0" algn="l">
              <a:spcBef>
                <a:spcPts val="0"/>
              </a:spcBef>
              <a:spcAft>
                <a:spcPts val="0"/>
              </a:spcAft>
              <a:buSzPts val="1100"/>
              <a:buChar char="-"/>
            </a:pPr>
            <a:r>
              <a:rPr lang="en"/>
              <a:t>The main </a:t>
            </a:r>
            <a:r>
              <a:rPr lang="en"/>
              <a:t>limitation</a:t>
            </a:r>
            <a:r>
              <a:rPr lang="en"/>
              <a:t> they have is their power hungry infrastructure.</a:t>
            </a:r>
            <a:endParaRPr/>
          </a:p>
          <a:p>
            <a:pPr indent="-298450" lvl="0" marL="457200" rtl="0" algn="l">
              <a:spcBef>
                <a:spcPts val="0"/>
              </a:spcBef>
              <a:spcAft>
                <a:spcPts val="0"/>
              </a:spcAft>
              <a:buSzPts val="1100"/>
              <a:buChar char="-"/>
            </a:pPr>
            <a:r>
              <a:rPr lang="en"/>
              <a:t>In the event that a natural disaster shuts down the national grid completely or partially, the infrastructure these networks rely on will not last long on back up power sources.</a:t>
            </a:r>
            <a:endParaRPr/>
          </a:p>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371a8266a69_1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371a8266a69_1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It would broadcast the message, and say, those three orange nodes get the message.</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371a8266a69_1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371a8266a69_1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Next, they would broadcast it, and finally it would reach a gateway…</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371a8266a69_1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371a8266a69_1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Which can send it to our client using the internet.</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Char char="-"/>
            </a:pPr>
            <a:r>
              <a:rPr lang="en">
                <a:solidFill>
                  <a:schemeClr val="dk1"/>
                </a:solidFill>
              </a:rPr>
              <a:t>This method w</a:t>
            </a:r>
            <a:r>
              <a:rPr lang="en">
                <a:solidFill>
                  <a:schemeClr val="dk1"/>
                </a:solidFill>
              </a:rPr>
              <a:t>orks great for a decentralised network because you don't have to look at the whole network holistically to work out the best routes</a:t>
            </a:r>
            <a:endParaRPr>
              <a:solidFill>
                <a:schemeClr val="dk1"/>
              </a:solidFill>
            </a:endParaRPr>
          </a:p>
          <a:p>
            <a:pPr indent="-298450" lvl="0" marL="457200" rtl="0" algn="l">
              <a:spcBef>
                <a:spcPts val="0"/>
              </a:spcBef>
              <a:spcAft>
                <a:spcPts val="0"/>
              </a:spcAft>
              <a:buSzPts val="1100"/>
              <a:buChar char="-"/>
            </a:pPr>
            <a:r>
              <a:rPr lang="en"/>
              <a:t>But although Meshtastic has done this in a slightly more optimised way that what I've explained, o</a:t>
            </a:r>
            <a:r>
              <a:rPr lang="en"/>
              <a:t>ur message still had to be forwarded by a lot of radios to a lot of other radios which didn't even need the message</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371a8266a69_1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371a8266a69_1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So it's not as efficient as following a predetermined route like this.</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371a8266a69_1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371a8266a69_1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Our solution is to use modified Meshtastic firmware on the radios and a server</a:t>
            </a:r>
            <a:endParaRPr/>
          </a:p>
          <a:p>
            <a:pPr indent="-298450" lvl="0" marL="457200" rtl="0" algn="l">
              <a:spcBef>
                <a:spcPts val="0"/>
              </a:spcBef>
              <a:spcAft>
                <a:spcPts val="0"/>
              </a:spcAft>
              <a:buSzPts val="1100"/>
              <a:buChar char="-"/>
            </a:pPr>
            <a:r>
              <a:rPr lang="en"/>
              <a:t>to go through a process when the mesh starts up for the first time </a:t>
            </a:r>
            <a:endParaRPr/>
          </a:p>
          <a:p>
            <a:pPr indent="-298450" lvl="0" marL="457200" rtl="0" algn="l">
              <a:spcBef>
                <a:spcPts val="0"/>
              </a:spcBef>
              <a:spcAft>
                <a:spcPts val="0"/>
              </a:spcAft>
              <a:buSzPts val="1100"/>
              <a:buChar char="-"/>
            </a:pPr>
            <a:r>
              <a:rPr lang="en"/>
              <a:t>in order to work out the best way for each radio to reach a gateway.</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Char char="-"/>
            </a:pPr>
            <a:r>
              <a:rPr lang="en"/>
              <a:t>The rough outline of this process is for all the radios to send a message to all their neighbours from which we can extract some data about the signal strength between those two nodes</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371a8266a69_1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371a8266a69_1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The blue node sends a message and the highlighted orange nodes receive it</a:t>
            </a:r>
            <a:endParaRPr/>
          </a:p>
          <a:p>
            <a:pPr indent="-298450" lvl="0" marL="457200" rtl="0" algn="l">
              <a:spcBef>
                <a:spcPts val="0"/>
              </a:spcBef>
              <a:spcAft>
                <a:spcPts val="0"/>
              </a:spcAft>
              <a:buSzPts val="1100"/>
              <a:buChar char="-"/>
            </a:pPr>
            <a:r>
              <a:rPr lang="en"/>
              <a:t>They now know what the signal strength between the blue node and themselves is</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371a8266a69_1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371a8266a69_1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The same thing happens here with a different node</a:t>
            </a:r>
            <a:endParaRPr/>
          </a:p>
          <a:p>
            <a:pPr indent="-298450" lvl="0" marL="457200" rtl="0" algn="l">
              <a:spcBef>
                <a:spcPts val="0"/>
              </a:spcBef>
              <a:spcAft>
                <a:spcPts val="0"/>
              </a:spcAft>
              <a:buSzPts val="1100"/>
              <a:buChar char="-"/>
            </a:pPr>
            <a:r>
              <a:rPr lang="en"/>
              <a:t>When every node does this and sends the data they've gathered to the server, the server can reconstruct a graph of the network, determine – for each radio – which other radios they should try to hop to first in order to get to a gateway, and send that information to the mesh.</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371a8266a69_1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371a8266a69_1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Once we've done that, if we're this blue node again…</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371a8266a69_1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371a8266a69_1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Say, this is the best hop to make first…</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371a8266a69_1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371a8266a69_1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Once our message is there, the next node sends it to the next best hop to get to a gateway</a:t>
            </a:r>
            <a:endParaRPr/>
          </a:p>
          <a:p>
            <a:pPr indent="-298450" lvl="0" marL="457200" rtl="0" algn="l">
              <a:spcBef>
                <a:spcPts val="0"/>
              </a:spcBef>
              <a:spcAft>
                <a:spcPts val="0"/>
              </a:spcAft>
              <a:buSzPts val="1100"/>
              <a:buChar char="-"/>
            </a:pPr>
            <a:r>
              <a:rPr lang="en"/>
              <a:t>And in this case we can go straight there</a:t>
            </a:r>
            <a:endParaRPr/>
          </a:p>
          <a:p>
            <a:pPr indent="-298450" lvl="0" marL="457200" rtl="0" algn="l">
              <a:spcBef>
                <a:spcPts val="0"/>
              </a:spcBef>
              <a:spcAft>
                <a:spcPts val="0"/>
              </a:spcAft>
              <a:buSzPts val="1100"/>
              <a:buChar char="-"/>
            </a:pPr>
            <a:r>
              <a:rPr lang="en"/>
              <a:t>But also if a message fails to make a step, every radio is able to fall back to another option</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g3714dc61b77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g3714dc61b77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So instead, we have decided to create a network using LoRa devices</a:t>
            </a:r>
            <a:endParaRPr/>
          </a:p>
          <a:p>
            <a:pPr indent="-298450" lvl="0" marL="457200" rtl="0" algn="l">
              <a:spcBef>
                <a:spcPts val="0"/>
              </a:spcBef>
              <a:spcAft>
                <a:spcPts val="0"/>
              </a:spcAft>
              <a:buSzPts val="1100"/>
              <a:buChar char="-"/>
            </a:pPr>
            <a:r>
              <a:rPr lang="en"/>
              <a:t>More specifically the Lilygo Tbeam as it can</a:t>
            </a:r>
            <a:endParaRPr/>
          </a:p>
          <a:p>
            <a:pPr indent="-298450" lvl="1" marL="914400" rtl="0" algn="l">
              <a:spcBef>
                <a:spcPts val="0"/>
              </a:spcBef>
              <a:spcAft>
                <a:spcPts val="0"/>
              </a:spcAft>
              <a:buSzPts val="1100"/>
              <a:buChar char="-"/>
            </a:pPr>
            <a:r>
              <a:rPr lang="en"/>
              <a:t>Send messages over many kilometers </a:t>
            </a:r>
            <a:r>
              <a:rPr lang="en"/>
              <a:t>Without</a:t>
            </a:r>
            <a:r>
              <a:rPr lang="en"/>
              <a:t> relying on public infrastructure While running for extended periods of time on a backup battery.</a:t>
            </a:r>
            <a:endParaRPr/>
          </a:p>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371a8266a69_1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371a8266a69_1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 say for example:</a:t>
            </a:r>
            <a:endParaRPr/>
          </a:p>
          <a:p>
            <a:pPr indent="-298450" lvl="0" marL="457200" rtl="0" algn="l">
              <a:spcBef>
                <a:spcPts val="0"/>
              </a:spcBef>
              <a:spcAft>
                <a:spcPts val="0"/>
              </a:spcAft>
              <a:buSzPts val="1100"/>
              <a:buChar char="-"/>
            </a:pPr>
            <a:r>
              <a:rPr lang="en"/>
              <a:t>if we make it from the blue radio to the green one</a:t>
            </a:r>
            <a:endParaRPr/>
          </a:p>
          <a:p>
            <a:pPr indent="-298450" lvl="0" marL="457200" rtl="0" algn="l">
              <a:spcBef>
                <a:spcPts val="0"/>
              </a:spcBef>
              <a:spcAft>
                <a:spcPts val="0"/>
              </a:spcAft>
              <a:buSzPts val="1100"/>
              <a:buChar char="-"/>
            </a:pPr>
            <a:r>
              <a:rPr lang="en"/>
              <a:t>but we fail to reach the red gateway on the right,</a:t>
            </a:r>
            <a:endParaRPr/>
          </a:p>
          <a:p>
            <a:pPr indent="-298450" lvl="0" marL="457200" rtl="0" algn="l">
              <a:spcBef>
                <a:spcPts val="0"/>
              </a:spcBef>
              <a:spcAft>
                <a:spcPts val="0"/>
              </a:spcAft>
              <a:buSzPts val="1100"/>
              <a:buChar char="-"/>
            </a:pPr>
            <a:r>
              <a:rPr lang="en"/>
              <a:t>we could go to the orange one to the left instead</a:t>
            </a:r>
            <a:endParaRPr/>
          </a:p>
          <a:p>
            <a:pPr indent="-298450" lvl="0" marL="457200" rtl="0" algn="l">
              <a:spcBef>
                <a:spcPts val="0"/>
              </a:spcBef>
              <a:spcAft>
                <a:spcPts val="0"/>
              </a:spcAft>
              <a:buSzPts val="1100"/>
              <a:buChar char="-"/>
            </a:pPr>
            <a:r>
              <a:rPr lang="en"/>
              <a:t>and go from there using the same method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So using this method instead:</a:t>
            </a:r>
            <a:endParaRPr/>
          </a:p>
          <a:p>
            <a:pPr indent="-298450" lvl="0" marL="457200" rtl="0" algn="l">
              <a:spcBef>
                <a:spcPts val="0"/>
              </a:spcBef>
              <a:spcAft>
                <a:spcPts val="0"/>
              </a:spcAft>
              <a:buSzPts val="1100"/>
              <a:buChar char="-"/>
            </a:pPr>
            <a:r>
              <a:rPr lang="en"/>
              <a:t>there's less traffic in network, which is important when the network becomes very large</a:t>
            </a:r>
            <a:endParaRPr/>
          </a:p>
          <a:p>
            <a:pPr indent="-298450" lvl="0" marL="457200" rtl="0" algn="l">
              <a:spcBef>
                <a:spcPts val="0"/>
              </a:spcBef>
              <a:spcAft>
                <a:spcPts val="0"/>
              </a:spcAft>
              <a:buSzPts val="1100"/>
              <a:buChar char="-"/>
            </a:pPr>
            <a:r>
              <a:rPr lang="en"/>
              <a:t>we have redundancy for if parts of the mesh fail</a:t>
            </a:r>
            <a:endParaRPr/>
          </a:p>
          <a:p>
            <a:pPr indent="-298450" lvl="0" marL="457200" rtl="0" algn="l">
              <a:spcBef>
                <a:spcPts val="0"/>
              </a:spcBef>
              <a:spcAft>
                <a:spcPts val="0"/>
              </a:spcAft>
              <a:buSzPts val="1100"/>
              <a:buChar char="-"/>
            </a:pPr>
            <a:r>
              <a:rPr lang="en"/>
              <a:t>and, even without internet the radios can remember where they should send messages in order to get to a gateway</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371a8266a69_1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371a8266a69_1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When the server runs its pathfinding algorithm, the data sent to the mesh can also be sent to the client to help visualise network topology, which is something that Meshtastic's apps are lacking completely currently</a:t>
            </a:r>
            <a:endParaRPr/>
          </a:p>
          <a:p>
            <a:pPr indent="-298450" lvl="0" marL="457200" rtl="0" algn="l">
              <a:spcBef>
                <a:spcPts val="0"/>
              </a:spcBef>
              <a:spcAft>
                <a:spcPts val="0"/>
              </a:spcAft>
              <a:buSzPts val="1100"/>
              <a:buChar char="-"/>
            </a:pPr>
            <a:r>
              <a:rPr lang="en"/>
              <a:t>This is how this page that Migada mentioned earlier works</a:t>
            </a:r>
            <a:endParaRPr/>
          </a:p>
          <a:p>
            <a:pPr indent="-298450" lvl="0" marL="457200" rtl="0" algn="l">
              <a:spcBef>
                <a:spcPts val="0"/>
              </a:spcBef>
              <a:spcAft>
                <a:spcPts val="0"/>
              </a:spcAft>
              <a:buSzPts val="1100"/>
              <a:buChar char="-"/>
            </a:pPr>
            <a:r>
              <a:rPr lang="en"/>
              <a:t>And although you can't see it in this image, it's also possible to colour code the lines to see which routes are best</a:t>
            </a:r>
            <a:endParaRPr/>
          </a:p>
          <a:p>
            <a:pPr indent="-298450" lvl="0" marL="457200" rtl="0" algn="l">
              <a:spcBef>
                <a:spcPts val="0"/>
              </a:spcBef>
              <a:spcAft>
                <a:spcPts val="0"/>
              </a:spcAft>
              <a:buSzPts val="1100"/>
              <a:buChar char="-"/>
            </a:pPr>
            <a:r>
              <a:rPr lang="en"/>
              <a:t>And we can use that information to potentially deduce which parts of the network are weak</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371a8266a69_1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371a8266a69_1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Meshtastic has this too</a:t>
            </a:r>
            <a:endParaRPr/>
          </a:p>
          <a:p>
            <a:pPr indent="-298450" lvl="0" marL="457200" rtl="0" algn="l">
              <a:spcBef>
                <a:spcPts val="0"/>
              </a:spcBef>
              <a:spcAft>
                <a:spcPts val="0"/>
              </a:spcAft>
              <a:buSzPts val="1100"/>
              <a:buChar char="-"/>
            </a:pPr>
            <a:r>
              <a:rPr lang="en"/>
              <a:t>But we still have to be with a radio and connected to it with another device</a:t>
            </a:r>
            <a:endParaRPr/>
          </a:p>
          <a:p>
            <a:pPr indent="-298450" lvl="0" marL="457200" rtl="0" algn="l">
              <a:spcBef>
                <a:spcPts val="0"/>
              </a:spcBef>
              <a:spcAft>
                <a:spcPts val="0"/>
              </a:spcAft>
              <a:buSzPts val="1100"/>
              <a:buChar char="-"/>
            </a:pPr>
            <a:r>
              <a:rPr lang="en"/>
              <a:t>AND, to get telemetry from the whole mesh, that radio would have to be able to reach every other radio</a:t>
            </a:r>
            <a:endParaRPr/>
          </a:p>
          <a:p>
            <a:pPr indent="-298450" lvl="0" marL="457200" rtl="0" algn="l">
              <a:spcBef>
                <a:spcPts val="0"/>
              </a:spcBef>
              <a:spcAft>
                <a:spcPts val="0"/>
              </a:spcAft>
              <a:buSzPts val="1100"/>
              <a:buChar char="-"/>
            </a:pPr>
            <a:r>
              <a:rPr lang="en"/>
              <a:t>Even if that could be </a:t>
            </a:r>
            <a:r>
              <a:rPr lang="en"/>
              <a:t>achieved</a:t>
            </a:r>
            <a:r>
              <a:rPr lang="en"/>
              <a:t> we still don't much control or flexibility over what metrics we receive</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Char char="-"/>
            </a:pPr>
            <a:r>
              <a:rPr lang="en"/>
              <a:t>So, part of our modification of the Meshtastic firmware involves sending our own telemetry from every single radio at some interval to be accessed on our own app.</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373bf5397c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373bf5397c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 know Migada has mentioned these already, but I'll quickly give you reminder in case you have any questions.</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Char char="-"/>
            </a:pPr>
            <a:r>
              <a:rPr lang="en"/>
              <a:t>Gaining remote control of any radio in the network for configuration purposes</a:t>
            </a:r>
            <a:endParaRPr/>
          </a:p>
          <a:p>
            <a:pPr indent="-298450" lvl="0" marL="457200" rtl="0" algn="l">
              <a:spcBef>
                <a:spcPts val="0"/>
              </a:spcBef>
              <a:spcAft>
                <a:spcPts val="0"/>
              </a:spcAft>
              <a:buSzPts val="1100"/>
              <a:buChar char="-"/>
            </a:pPr>
            <a:r>
              <a:rPr lang="en"/>
              <a:t>Requesting telemetry from any single radio on an ad-hoc basis</a:t>
            </a:r>
            <a:endParaRPr/>
          </a:p>
          <a:p>
            <a:pPr indent="-298450" lvl="1" marL="914400" rtl="0" algn="l">
              <a:spcBef>
                <a:spcPts val="0"/>
              </a:spcBef>
              <a:spcAft>
                <a:spcPts val="0"/>
              </a:spcAft>
              <a:buSzPts val="1100"/>
              <a:buChar char="-"/>
            </a:pPr>
            <a:r>
              <a:rPr lang="en"/>
              <a:t>This is useful if we're concerned about a particular node</a:t>
            </a:r>
            <a:endParaRPr/>
          </a:p>
          <a:p>
            <a:pPr indent="-298450" lvl="1" marL="914400" rtl="0" algn="l">
              <a:spcBef>
                <a:spcPts val="0"/>
              </a:spcBef>
              <a:spcAft>
                <a:spcPts val="0"/>
              </a:spcAft>
              <a:buSzPts val="1100"/>
              <a:buChar char="-"/>
            </a:pPr>
            <a:r>
              <a:rPr lang="en"/>
              <a:t>and we need to see what's happening with it right in the moment</a:t>
            </a:r>
            <a:endParaRPr/>
          </a:p>
          <a:p>
            <a:pPr indent="-298450" lvl="0" marL="457200" rtl="0" algn="l">
              <a:spcBef>
                <a:spcPts val="0"/>
              </a:spcBef>
              <a:spcAft>
                <a:spcPts val="0"/>
              </a:spcAft>
              <a:buSzPts val="1100"/>
              <a:buChar char="-"/>
            </a:pPr>
            <a:r>
              <a:rPr lang="en"/>
              <a:t>Using the system in a decentralised manner if required</a:t>
            </a:r>
            <a:endParaRPr/>
          </a:p>
          <a:p>
            <a:pPr indent="-298450" lvl="0" marL="457200" rtl="0" algn="l">
              <a:spcBef>
                <a:spcPts val="0"/>
              </a:spcBef>
              <a:spcAft>
                <a:spcPts val="0"/>
              </a:spcAft>
              <a:buSzPts val="1100"/>
              <a:buChar char="-"/>
            </a:pPr>
            <a:r>
              <a:rPr lang="en"/>
              <a:t>Storing telemetry in a database for long-term statistics</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373bf5397ce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373bf5397ce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 understand I've glazed over many technical details due to time restraint, so please ask questions about</a:t>
            </a:r>
            <a:r>
              <a:rPr lang="en"/>
              <a:t> any specific things if you have any.</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3714dc61b77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3714dc61b77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For those who do not know what LoRa is</a:t>
            </a:r>
            <a:br>
              <a:rPr lang="en"/>
            </a:br>
            <a:br>
              <a:rPr lang="en"/>
            </a:br>
            <a:r>
              <a:rPr lang="en"/>
              <a:t>It is another way to send data over radio waves, similar to the FM used by radio stations.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However where fm sends data encoded as the </a:t>
            </a:r>
            <a:r>
              <a:rPr lang="en"/>
              <a:t>change in frequency. Lora sends data in these rising and falling frequency patterns as shown above. Each different one is a different symbols. While this limits how fast we can send data, the unique shape of the signal means that a receiver can understand it even with a lot of interference mixed in.</a:t>
            </a:r>
            <a:br>
              <a:rPr lang="en"/>
            </a:br>
            <a:br>
              <a:rPr lang="en"/>
            </a:br>
            <a:r>
              <a:rPr lang="en"/>
              <a:t>So since the signal is more resistant to interference the devices can transmit with lower power and still be heard, which is one of the reasons their batteries last so long.</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3714dc61b77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3714dc61b77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Before we started deploying devices and developing the </a:t>
            </a:r>
            <a:r>
              <a:rPr lang="en"/>
              <a:t>management</a:t>
            </a:r>
            <a:r>
              <a:rPr lang="en"/>
              <a:t> system, we did some testing to figure out the limitations of LoRa.</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 tested in three locations which were Makara Beach, Cuba st, and Island bay. For each location we would measure the time taken for messages to make a round trip at all different radio settings. We would do this with a direct connection and then with one hop between the two nodes.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From the results of the tests we found that the devices could send messages up to 2 to 3 kilometers in most areas. However in places with lots of buildings like cuba st, the range would reduce to just under 1km due to loss of line of sight after you turned a corner. We also found that if the node was higher than surrounding </a:t>
            </a:r>
            <a:r>
              <a:rPr lang="en"/>
              <a:t>buildings</a:t>
            </a:r>
            <a:r>
              <a:rPr lang="en"/>
              <a:t> these range issues were largely mitigated.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From the speed tests, the average speed was approximately 3s when connected directly and approximately 6 seconds when one hop away. This meant the network work would be good for public safety announcements and keeping in contact with family but would be too slow for time critical applications such as earthquake early warning.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So with this information in mind we went on to deploy our network.</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3714dc61b77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3714dc61b77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Started after the main internship.</a:t>
            </a:r>
            <a:endParaRPr/>
          </a:p>
          <a:p>
            <a:pPr indent="-298450" lvl="0" marL="457200" rtl="0" algn="l">
              <a:spcBef>
                <a:spcPts val="0"/>
              </a:spcBef>
              <a:spcAft>
                <a:spcPts val="0"/>
              </a:spcAft>
              <a:buSzPts val="1100"/>
              <a:buChar char="-"/>
            </a:pPr>
            <a:r>
              <a:rPr lang="en"/>
              <a:t>Hosted by crisislab volunteers vic and massey to improve coverage</a:t>
            </a:r>
            <a:endParaRPr/>
          </a:p>
          <a:p>
            <a:pPr indent="-298450" lvl="0" marL="457200" rtl="0" algn="l">
              <a:spcBef>
                <a:spcPts val="0"/>
              </a:spcBef>
              <a:spcAft>
                <a:spcPts val="0"/>
              </a:spcAft>
              <a:buSzPts val="1100"/>
              <a:buChar char="-"/>
            </a:pPr>
            <a:r>
              <a:rPr lang="en"/>
              <a:t>Once deployment finished we sent messages on group chat,</a:t>
            </a:r>
            <a:endParaRPr/>
          </a:p>
          <a:p>
            <a:pPr indent="-298450" lvl="0" marL="457200" rtl="0" algn="l">
              <a:spcBef>
                <a:spcPts val="0"/>
              </a:spcBef>
              <a:spcAft>
                <a:spcPts val="0"/>
              </a:spcAft>
              <a:buSzPts val="1100"/>
              <a:buChar char="-"/>
            </a:pPr>
            <a:r>
              <a:rPr lang="en"/>
              <a:t>From screenshots i deduced </a:t>
            </a:r>
            <a:endParaRPr/>
          </a:p>
          <a:p>
            <a:pPr indent="-298450" lvl="1" marL="914400" rtl="0" algn="l">
              <a:spcBef>
                <a:spcPts val="0"/>
              </a:spcBef>
              <a:spcAft>
                <a:spcPts val="0"/>
              </a:spcAft>
              <a:buSzPts val="1100"/>
              <a:buChar char="-"/>
            </a:pPr>
            <a:r>
              <a:rPr lang="en"/>
              <a:t>Tinakori and kilbernie were not directly connected due to physical obstructions,</a:t>
            </a:r>
            <a:endParaRPr/>
          </a:p>
          <a:p>
            <a:pPr indent="-298450" lvl="1" marL="914400" rtl="0" algn="l">
              <a:spcBef>
                <a:spcPts val="0"/>
              </a:spcBef>
              <a:spcAft>
                <a:spcPts val="0"/>
              </a:spcAft>
              <a:buSzPts val="1100"/>
              <a:buChar char="-"/>
            </a:pPr>
            <a:r>
              <a:rPr lang="en"/>
              <a:t>Nodes in islandbay and central wellington had strong connection to each other</a:t>
            </a:r>
            <a:endParaRPr/>
          </a:p>
          <a:p>
            <a:pPr indent="-298450" lvl="0" marL="457200" rtl="0" algn="l">
              <a:spcBef>
                <a:spcPts val="0"/>
              </a:spcBef>
              <a:spcAft>
                <a:spcPts val="0"/>
              </a:spcAft>
              <a:buSzPts val="1100"/>
              <a:buChar char="-"/>
            </a:pPr>
            <a:r>
              <a:rPr lang="en"/>
              <a:t>After switching to the public network, most holes in the network were filled, except for areas with many highrise buildings.</a:t>
            </a:r>
            <a:endParaRPr/>
          </a:p>
          <a:p>
            <a:pPr indent="-298450" lvl="0" marL="457200" rtl="0" algn="l">
              <a:spcBef>
                <a:spcPts val="0"/>
              </a:spcBef>
              <a:spcAft>
                <a:spcPts val="0"/>
              </a:spcAft>
              <a:buSzPts val="1100"/>
              <a:buChar char="-"/>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3714dc61b77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3714dc61b77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Char char="-"/>
            </a:pPr>
            <a:r>
              <a:rPr lang="en"/>
              <a:t>From around january 2025 toby and I have been working on a system to remotely monitor and manage a network of LoRa nodes.</a:t>
            </a:r>
            <a:endParaRPr/>
          </a:p>
          <a:p>
            <a:pPr indent="-298450" lvl="0" marL="457200" rtl="0" algn="l">
              <a:spcBef>
                <a:spcPts val="0"/>
              </a:spcBef>
              <a:spcAft>
                <a:spcPts val="0"/>
              </a:spcAft>
              <a:buSzPts val="1100"/>
              <a:buChar char="-"/>
            </a:pPr>
            <a:r>
              <a:rPr lang="en"/>
              <a:t>I had experience in creating webapps, I handled thne front end and authentication server.</a:t>
            </a:r>
            <a:endParaRPr/>
          </a:p>
          <a:p>
            <a:pPr indent="-298450" lvl="0" marL="457200" rtl="0" algn="l">
              <a:spcBef>
                <a:spcPts val="0"/>
              </a:spcBef>
              <a:spcAft>
                <a:spcPts val="0"/>
              </a:spcAft>
              <a:buSzPts val="1100"/>
              <a:buChar char="-"/>
            </a:pPr>
            <a:r>
              <a:rPr lang="en"/>
              <a:t>Written in rust with rocket framework.</a:t>
            </a:r>
            <a:endParaRPr/>
          </a:p>
          <a:p>
            <a:pPr indent="-298450" lvl="0" marL="457200" rtl="0" algn="l">
              <a:spcBef>
                <a:spcPts val="0"/>
              </a:spcBef>
              <a:spcAft>
                <a:spcPts val="0"/>
              </a:spcAft>
              <a:buSzPts val="1100"/>
              <a:buChar char="-"/>
            </a:pPr>
            <a:r>
              <a:rPr lang="en"/>
              <a:t>The webapp was written in react and uses the leaflet map library.</a:t>
            </a:r>
            <a:endParaRPr/>
          </a:p>
          <a:p>
            <a:pPr indent="-298450" lvl="0" marL="457200" rtl="0" algn="l">
              <a:spcBef>
                <a:spcPts val="0"/>
              </a:spcBef>
              <a:spcAft>
                <a:spcPts val="0"/>
              </a:spcAft>
              <a:buSzPts val="1100"/>
              <a:buChar char="-"/>
            </a:pPr>
            <a:r>
              <a:rPr lang="en"/>
              <a:t>Each pin is a node. Random since I used randomised data during development</a:t>
            </a:r>
            <a:endParaRPr/>
          </a:p>
          <a:p>
            <a:pPr indent="-298450" lvl="0" marL="457200" rtl="0" algn="l">
              <a:spcBef>
                <a:spcPts val="0"/>
              </a:spcBef>
              <a:spcAft>
                <a:spcPts val="0"/>
              </a:spcAft>
              <a:buSzPts val="1100"/>
              <a:buChar char="-"/>
            </a:pPr>
            <a:r>
              <a:rPr lang="en"/>
              <a:t>When pin is clicked important info is displayed. There is a link to detailed info</a:t>
            </a:r>
            <a:endParaRPr/>
          </a:p>
          <a:p>
            <a:pPr indent="-298450" lvl="0" marL="457200" rtl="0" algn="l">
              <a:spcBef>
                <a:spcPts val="0"/>
              </a:spcBef>
              <a:spcAft>
                <a:spcPts val="0"/>
              </a:spcAft>
              <a:buSzPts val="1100"/>
              <a:buChar char="-"/>
            </a:pPr>
            <a:r>
              <a:rPr lang="en"/>
              <a:t>Each blue line would be a route between nodes. Currently when clicked only nodes connected is shown however in future more information will be available</a:t>
            </a:r>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37174702e40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37174702e40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page allows a user to search </a:t>
            </a:r>
            <a:r>
              <a:rPr lang="en"/>
              <a:t>for a node based on parameters such as id number, user name or devices names. Each entry will have a link to the device’s node information page.</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37174702e40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37174702e40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When a user clicks on a link from either the map or the search page they </a:t>
            </a:r>
            <a:r>
              <a:rPr lang="en"/>
              <a:t>will be sent here.</a:t>
            </a:r>
            <a:br>
              <a:rPr lang="en"/>
            </a:br>
            <a:br>
              <a:rPr lang="en"/>
            </a:br>
            <a:r>
              <a:rPr lang="en"/>
              <a:t>When you are logged as a normal user, you will only see the node info pane, however if you are logged as an admin, they you will be given the send commands pane next to it. This is currently still in development. In the future you will be able to send commands directly to the device this will allow us to change the configuration of a device manually.</a:t>
            </a:r>
            <a:br>
              <a:rPr lang="en"/>
            </a:br>
            <a:endParaRPr/>
          </a:p>
          <a:p>
            <a:pPr indent="-298450" lvl="0" marL="457200" rtl="0" algn="l">
              <a:spcBef>
                <a:spcPts val="0"/>
              </a:spcBef>
              <a:spcAft>
                <a:spcPts val="0"/>
              </a:spcAft>
              <a:buSzPts val="1100"/>
              <a:buChar char="-"/>
            </a:pPr>
            <a:r>
              <a:rPr lang="en"/>
              <a:t>When a user clicks on a link from the map or search page they are send here.</a:t>
            </a:r>
            <a:endParaRPr/>
          </a:p>
          <a:p>
            <a:pPr indent="-298450" lvl="0" marL="457200" rtl="0" algn="l">
              <a:spcBef>
                <a:spcPts val="0"/>
              </a:spcBef>
              <a:spcAft>
                <a:spcPts val="0"/>
              </a:spcAft>
              <a:buSzPts val="1100"/>
              <a:buChar char="-"/>
            </a:pPr>
            <a:r>
              <a:rPr lang="en"/>
              <a:t>When logged in as normal user the only the left pane is visible showing info about the node</a:t>
            </a:r>
            <a:endParaRPr/>
          </a:p>
          <a:p>
            <a:pPr indent="-298450" lvl="0" marL="457200" rtl="0" algn="l">
              <a:spcBef>
                <a:spcPts val="0"/>
              </a:spcBef>
              <a:spcAft>
                <a:spcPts val="0"/>
              </a:spcAft>
              <a:buSzPts val="1100"/>
              <a:buChar char="-"/>
            </a:pPr>
            <a:r>
              <a:rPr lang="en"/>
              <a:t>When logged in as admin user the right pane is shown.</a:t>
            </a:r>
            <a:endParaRPr/>
          </a:p>
          <a:p>
            <a:pPr indent="-298450" lvl="1" marL="914400" rtl="0" algn="l">
              <a:spcBef>
                <a:spcPts val="0"/>
              </a:spcBef>
              <a:spcAft>
                <a:spcPts val="0"/>
              </a:spcAft>
              <a:buSzPts val="1100"/>
              <a:buChar char="-"/>
            </a:pPr>
            <a:r>
              <a:rPr lang="en"/>
              <a:t>Currently under development, will be able to send commands to remotely configure devices.</a:t>
            </a:r>
            <a:endParaRPr/>
          </a:p>
          <a:p>
            <a:pPr indent="0" lvl="0" marL="0" rtl="0" algn="l">
              <a:spcBef>
                <a:spcPts val="0"/>
              </a:spcBef>
              <a:spcAft>
                <a:spcPts val="0"/>
              </a:spcAft>
              <a:buNone/>
            </a:pPr>
            <a:br>
              <a:rPr lang="en"/>
            </a:b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0" y="780100"/>
            <a:ext cx="8520600" cy="20172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b="1" sz="5200">
                <a:latin typeface="IBM Plex Sans"/>
                <a:ea typeface="IBM Plex Sans"/>
                <a:cs typeface="IBM Plex Sans"/>
                <a:sym typeface="IBM Plex Sans"/>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atin typeface="IBM Plex Sans"/>
                <a:ea typeface="IBM Plex Sans"/>
                <a:cs typeface="IBM Plex Sans"/>
                <a:sym typeface="IBM Plex Sans"/>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b="1">
                <a:latin typeface="IBM Plex Sans"/>
                <a:ea typeface="IBM Plex Sans"/>
                <a:cs typeface="IBM Plex Sans"/>
                <a:sym typeface="IBM Plex San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solidFill>
                  <a:srgbClr val="666666"/>
                </a:solidFill>
                <a:latin typeface="IBM Plex Sans"/>
                <a:ea typeface="IBM Plex Sans"/>
                <a:cs typeface="IBM Plex Sans"/>
                <a:sym typeface="IBM Plex Sans"/>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9.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7.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2.png"/><Relationship Id="rId4" Type="http://schemas.openxmlformats.org/officeDocument/2006/relationships/image" Target="../media/image32.png"/><Relationship Id="rId5" Type="http://schemas.openxmlformats.org/officeDocument/2006/relationships/image" Target="../media/image11.png"/><Relationship Id="rId6"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7.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2.jp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1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2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2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6.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3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31.jpg"/><Relationship Id="rId4" Type="http://schemas.openxmlformats.org/officeDocument/2006/relationships/image" Target="../media/image4.png"/><Relationship Id="rId5"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11700" y="1044738"/>
            <a:ext cx="8520600" cy="20172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LoRa Network For Emergency Communication and its Management System</a:t>
            </a:r>
            <a:endParaRPr/>
          </a:p>
        </p:txBody>
      </p:sp>
      <p:sp>
        <p:nvSpPr>
          <p:cNvPr id="55" name="Google Shape;55;p13"/>
          <p:cNvSpPr txBox="1"/>
          <p:nvPr>
            <p:ph idx="1" type="subTitle"/>
          </p:nvPr>
        </p:nvSpPr>
        <p:spPr>
          <a:xfrm>
            <a:off x="311700" y="3306138"/>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Migada Perera and Toby Connor-Kebbell</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2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Accounts management page</a:t>
            </a:r>
            <a:endParaRPr/>
          </a:p>
        </p:txBody>
      </p:sp>
      <p:pic>
        <p:nvPicPr>
          <p:cNvPr id="116" name="Google Shape;116;p22"/>
          <p:cNvPicPr preferRelativeResize="0"/>
          <p:nvPr/>
        </p:nvPicPr>
        <p:blipFill>
          <a:blip r:embed="rId3">
            <a:alphaModFix/>
          </a:blip>
          <a:stretch>
            <a:fillRect/>
          </a:stretch>
        </p:blipFill>
        <p:spPr>
          <a:xfrm>
            <a:off x="1386000" y="3387301"/>
            <a:ext cx="6372001" cy="1262649"/>
          </a:xfrm>
          <a:prstGeom prst="rect">
            <a:avLst/>
          </a:prstGeom>
          <a:noFill/>
          <a:ln>
            <a:noFill/>
          </a:ln>
        </p:spPr>
      </p:pic>
      <p:pic>
        <p:nvPicPr>
          <p:cNvPr id="117" name="Google Shape;117;p22"/>
          <p:cNvPicPr preferRelativeResize="0"/>
          <p:nvPr/>
        </p:nvPicPr>
        <p:blipFill>
          <a:blip r:embed="rId4">
            <a:alphaModFix/>
          </a:blip>
          <a:stretch>
            <a:fillRect/>
          </a:stretch>
        </p:blipFill>
        <p:spPr>
          <a:xfrm>
            <a:off x="1386000" y="1106025"/>
            <a:ext cx="6372002" cy="19787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23"/>
          <p:cNvSpPr txBox="1"/>
          <p:nvPr>
            <p:ph type="ctrTitle"/>
          </p:nvPr>
        </p:nvSpPr>
        <p:spPr>
          <a:xfrm>
            <a:off x="311700" y="780100"/>
            <a:ext cx="8520600" cy="20172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How does all of this work?</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2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High-level diagram</a:t>
            </a:r>
            <a:endParaRPr/>
          </a:p>
        </p:txBody>
      </p:sp>
      <p:pic>
        <p:nvPicPr>
          <p:cNvPr id="128" name="Google Shape;128;p24"/>
          <p:cNvPicPr preferRelativeResize="0"/>
          <p:nvPr/>
        </p:nvPicPr>
        <p:blipFill>
          <a:blip r:embed="rId3">
            <a:alphaModFix/>
          </a:blip>
          <a:stretch>
            <a:fillRect/>
          </a:stretch>
        </p:blipFill>
        <p:spPr>
          <a:xfrm>
            <a:off x="579813" y="1982375"/>
            <a:ext cx="7984374" cy="1178750"/>
          </a:xfrm>
          <a:prstGeom prst="rect">
            <a:avLst/>
          </a:prstGeom>
          <a:noFill/>
          <a:ln>
            <a:noFill/>
          </a:ln>
        </p:spPr>
      </p:pic>
      <p:pic>
        <p:nvPicPr>
          <p:cNvPr id="129" name="Google Shape;129;p24"/>
          <p:cNvPicPr preferRelativeResize="0"/>
          <p:nvPr/>
        </p:nvPicPr>
        <p:blipFill>
          <a:blip r:embed="rId4">
            <a:alphaModFix/>
          </a:blip>
          <a:stretch>
            <a:fillRect/>
          </a:stretch>
        </p:blipFill>
        <p:spPr>
          <a:xfrm>
            <a:off x="3035825" y="1235638"/>
            <a:ext cx="5905100" cy="26722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2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exists already?</a:t>
            </a:r>
            <a:endParaRPr/>
          </a:p>
        </p:txBody>
      </p:sp>
      <p:sp>
        <p:nvSpPr>
          <p:cNvPr id="135" name="Google Shape;135;p25"/>
          <p:cNvSpPr txBox="1"/>
          <p:nvPr>
            <p:ph idx="1" type="body"/>
          </p:nvPr>
        </p:nvSpPr>
        <p:spPr>
          <a:xfrm>
            <a:off x="311700" y="1017725"/>
            <a:ext cx="4596000" cy="24459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Open-source</a:t>
            </a:r>
            <a:endParaRPr/>
          </a:p>
          <a:p>
            <a:pPr indent="-342900" lvl="0" marL="457200" rtl="0" algn="l">
              <a:spcBef>
                <a:spcPts val="0"/>
              </a:spcBef>
              <a:spcAft>
                <a:spcPts val="0"/>
              </a:spcAft>
              <a:buSzPts val="1800"/>
              <a:buChar char="-"/>
            </a:pPr>
            <a:r>
              <a:rPr lang="en"/>
              <a:t>Software for the radios</a:t>
            </a:r>
            <a:endParaRPr/>
          </a:p>
          <a:p>
            <a:pPr indent="-342900" lvl="0" marL="457200" rtl="0" algn="l">
              <a:spcBef>
                <a:spcPts val="0"/>
              </a:spcBef>
              <a:spcAft>
                <a:spcPts val="0"/>
              </a:spcAft>
              <a:buSzPts val="1800"/>
              <a:buChar char="-"/>
            </a:pPr>
            <a:r>
              <a:rPr lang="en"/>
              <a:t>Apps for web and mobile</a:t>
            </a:r>
            <a:endParaRPr/>
          </a:p>
          <a:p>
            <a:pPr indent="-342900" lvl="0" marL="457200" rtl="0" algn="l">
              <a:spcBef>
                <a:spcPts val="0"/>
              </a:spcBef>
              <a:spcAft>
                <a:spcPts val="0"/>
              </a:spcAft>
              <a:buSzPts val="1800"/>
              <a:buChar char="-"/>
            </a:pPr>
            <a:r>
              <a:rPr lang="en"/>
              <a:t>Decentralised</a:t>
            </a:r>
            <a:endParaRPr/>
          </a:p>
        </p:txBody>
      </p:sp>
      <p:pic>
        <p:nvPicPr>
          <p:cNvPr id="136" name="Google Shape;136;p25"/>
          <p:cNvPicPr preferRelativeResize="0"/>
          <p:nvPr/>
        </p:nvPicPr>
        <p:blipFill>
          <a:blip r:embed="rId3">
            <a:alphaModFix/>
          </a:blip>
          <a:stretch>
            <a:fillRect/>
          </a:stretch>
        </p:blipFill>
        <p:spPr>
          <a:xfrm>
            <a:off x="410475" y="4039875"/>
            <a:ext cx="4161526" cy="6705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2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can Meshtastic's apps do?</a:t>
            </a:r>
            <a:endParaRPr/>
          </a:p>
        </p:txBody>
      </p:sp>
      <p:sp>
        <p:nvSpPr>
          <p:cNvPr id="142" name="Google Shape;142;p26"/>
          <p:cNvSpPr txBox="1"/>
          <p:nvPr>
            <p:ph idx="1" type="body"/>
          </p:nvPr>
        </p:nvSpPr>
        <p:spPr>
          <a:xfrm>
            <a:off x="311700" y="1017725"/>
            <a:ext cx="7331400" cy="2445900"/>
          </a:xfrm>
          <a:prstGeom prst="rect">
            <a:avLst/>
          </a:prstGeom>
        </p:spPr>
        <p:txBody>
          <a:bodyPr anchorCtr="0" anchor="t" bIns="91425" lIns="91425" spcFirstLastPara="1" rIns="91425" wrap="square" tIns="91425">
            <a:noAutofit/>
          </a:bodyPr>
          <a:lstStyle/>
          <a:p>
            <a:pPr indent="-342900" lvl="0" marL="457200" rtl="0" algn="l">
              <a:lnSpc>
                <a:spcPct val="100000"/>
              </a:lnSpc>
              <a:spcBef>
                <a:spcPts val="0"/>
              </a:spcBef>
              <a:spcAft>
                <a:spcPts val="0"/>
              </a:spcAft>
              <a:buSzPts val="1800"/>
              <a:buChar char="-"/>
            </a:pPr>
            <a:r>
              <a:rPr lang="en"/>
              <a:t>Display other radios on a map</a:t>
            </a:r>
            <a:endParaRPr/>
          </a:p>
          <a:p>
            <a:pPr indent="-342900" lvl="0" marL="457200" rtl="0" algn="l">
              <a:lnSpc>
                <a:spcPct val="100000"/>
              </a:lnSpc>
              <a:spcBef>
                <a:spcPts val="0"/>
              </a:spcBef>
              <a:spcAft>
                <a:spcPts val="0"/>
              </a:spcAft>
              <a:buSzPts val="1800"/>
              <a:buChar char="-"/>
            </a:pPr>
            <a:r>
              <a:rPr lang="en"/>
              <a:t>See key information</a:t>
            </a:r>
            <a:endParaRPr/>
          </a:p>
          <a:p>
            <a:pPr indent="-342900" lvl="0" marL="457200" rtl="0" algn="l">
              <a:lnSpc>
                <a:spcPct val="100000"/>
              </a:lnSpc>
              <a:spcBef>
                <a:spcPts val="0"/>
              </a:spcBef>
              <a:spcAft>
                <a:spcPts val="0"/>
              </a:spcAft>
              <a:buSzPts val="1800"/>
              <a:buChar char="-"/>
            </a:pPr>
            <a:r>
              <a:rPr lang="en"/>
              <a:t>Send encrypted messages</a:t>
            </a:r>
            <a:endParaRPr/>
          </a:p>
          <a:p>
            <a:pPr indent="-342900" lvl="0" marL="457200" rtl="0" algn="l">
              <a:lnSpc>
                <a:spcPct val="100000"/>
              </a:lnSpc>
              <a:spcBef>
                <a:spcPts val="0"/>
              </a:spcBef>
              <a:spcAft>
                <a:spcPts val="0"/>
              </a:spcAft>
              <a:buSzPts val="1800"/>
              <a:buChar char="-"/>
            </a:pPr>
            <a:r>
              <a:rPr lang="en"/>
              <a:t>Collect telemetry</a:t>
            </a:r>
            <a:endParaRPr/>
          </a:p>
          <a:p>
            <a:pPr indent="-342900" lvl="0" marL="457200" rtl="0" algn="l">
              <a:lnSpc>
                <a:spcPct val="100000"/>
              </a:lnSpc>
              <a:spcBef>
                <a:spcPts val="0"/>
              </a:spcBef>
              <a:spcAft>
                <a:spcPts val="0"/>
              </a:spcAft>
              <a:buSzPts val="1800"/>
              <a:buChar char="-"/>
            </a:pPr>
            <a:r>
              <a:rPr lang="en"/>
              <a:t>Configure your node</a:t>
            </a:r>
            <a:endParaRPr/>
          </a:p>
          <a:p>
            <a:pPr indent="-342900" lvl="0" marL="457200" rtl="0" algn="l">
              <a:lnSpc>
                <a:spcPct val="100000"/>
              </a:lnSpc>
              <a:spcBef>
                <a:spcPts val="0"/>
              </a:spcBef>
              <a:spcAft>
                <a:spcPts val="0"/>
              </a:spcAft>
              <a:buSzPts val="1800"/>
              <a:buChar char="-"/>
            </a:pPr>
            <a:r>
              <a:rPr lang="en"/>
              <a:t>Perform basic actions</a:t>
            </a:r>
            <a:endParaRPr/>
          </a:p>
          <a:p>
            <a:pPr indent="-342900" lvl="0" marL="457200" rtl="0" algn="l">
              <a:lnSpc>
                <a:spcPct val="100000"/>
              </a:lnSpc>
              <a:spcBef>
                <a:spcPts val="0"/>
              </a:spcBef>
              <a:spcAft>
                <a:spcPts val="0"/>
              </a:spcAft>
              <a:buSzPts val="1800"/>
              <a:buChar char="-"/>
            </a:pPr>
            <a:r>
              <a:rPr lang="en"/>
              <a:t>Trace routes</a:t>
            </a:r>
            <a:endParaRPr/>
          </a:p>
        </p:txBody>
      </p:sp>
      <p:pic>
        <p:nvPicPr>
          <p:cNvPr id="143" name="Google Shape;143;p26"/>
          <p:cNvPicPr preferRelativeResize="0"/>
          <p:nvPr/>
        </p:nvPicPr>
        <p:blipFill>
          <a:blip r:embed="rId3">
            <a:alphaModFix/>
          </a:blip>
          <a:stretch>
            <a:fillRect/>
          </a:stretch>
        </p:blipFill>
        <p:spPr>
          <a:xfrm>
            <a:off x="410475" y="4039875"/>
            <a:ext cx="4161526" cy="6705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2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High-level diagram</a:t>
            </a:r>
            <a:endParaRPr/>
          </a:p>
        </p:txBody>
      </p:sp>
      <p:pic>
        <p:nvPicPr>
          <p:cNvPr id="149" name="Google Shape;149;p27" title="arstneio.png"/>
          <p:cNvPicPr preferRelativeResize="0"/>
          <p:nvPr/>
        </p:nvPicPr>
        <p:blipFill rotWithShape="1">
          <a:blip r:embed="rId3">
            <a:alphaModFix/>
          </a:blip>
          <a:srcRect b="29" l="0" r="0" t="39"/>
          <a:stretch/>
        </p:blipFill>
        <p:spPr>
          <a:xfrm>
            <a:off x="1265375" y="1227125"/>
            <a:ext cx="6120147" cy="3605949"/>
          </a:xfrm>
          <a:prstGeom prst="rect">
            <a:avLst/>
          </a:prstGeom>
          <a:noFill/>
          <a:ln>
            <a:noFill/>
          </a:ln>
        </p:spPr>
      </p:pic>
      <p:pic>
        <p:nvPicPr>
          <p:cNvPr id="150" name="Google Shape;150;p27"/>
          <p:cNvPicPr preferRelativeResize="0"/>
          <p:nvPr/>
        </p:nvPicPr>
        <p:blipFill>
          <a:blip r:embed="rId4">
            <a:alphaModFix/>
          </a:blip>
          <a:stretch>
            <a:fillRect/>
          </a:stretch>
        </p:blipFill>
        <p:spPr>
          <a:xfrm rot="-562950">
            <a:off x="2146528" y="1876185"/>
            <a:ext cx="6149293" cy="3230581"/>
          </a:xfrm>
          <a:prstGeom prst="rect">
            <a:avLst/>
          </a:prstGeom>
          <a:noFill/>
          <a:ln>
            <a:noFill/>
          </a:ln>
        </p:spPr>
      </p:pic>
      <p:pic>
        <p:nvPicPr>
          <p:cNvPr id="151" name="Google Shape;151;p27"/>
          <p:cNvPicPr preferRelativeResize="0"/>
          <p:nvPr/>
        </p:nvPicPr>
        <p:blipFill>
          <a:blip r:embed="rId5">
            <a:alphaModFix/>
          </a:blip>
          <a:stretch>
            <a:fillRect/>
          </a:stretch>
        </p:blipFill>
        <p:spPr>
          <a:xfrm>
            <a:off x="4861452" y="1017725"/>
            <a:ext cx="1399275" cy="1260025"/>
          </a:xfrm>
          <a:prstGeom prst="rect">
            <a:avLst/>
          </a:prstGeom>
          <a:noFill/>
          <a:ln>
            <a:noFill/>
          </a:ln>
        </p:spPr>
      </p:pic>
      <p:pic>
        <p:nvPicPr>
          <p:cNvPr id="152" name="Google Shape;152;p27"/>
          <p:cNvPicPr preferRelativeResize="0"/>
          <p:nvPr/>
        </p:nvPicPr>
        <p:blipFill>
          <a:blip r:embed="rId6">
            <a:alphaModFix/>
          </a:blip>
          <a:stretch>
            <a:fillRect/>
          </a:stretch>
        </p:blipFill>
        <p:spPr>
          <a:xfrm>
            <a:off x="5714625" y="4130900"/>
            <a:ext cx="892000" cy="8977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1"/>
                                        </p:tgtEl>
                                        <p:attrNameLst>
                                          <p:attrName>style.visibility</p:attrName>
                                        </p:attrNameLst>
                                      </p:cBhvr>
                                      <p:to>
                                        <p:strVal val="visible"/>
                                      </p:to>
                                    </p:set>
                                  </p:childTnLst>
                                </p:cTn>
                              </p:par>
                              <p:par>
                                <p:cTn fill="hold" nodeType="withEffect" presetClass="exit" presetID="1" presetSubtype="0">
                                  <p:stCondLst>
                                    <p:cond delay="0"/>
                                  </p:stCondLst>
                                  <p:childTnLst>
                                    <p:set>
                                      <p:cBhvr>
                                        <p:cTn dur="1" fill="hold">
                                          <p:stCondLst>
                                            <p:cond delay="0"/>
                                          </p:stCondLst>
                                        </p:cTn>
                                        <p:tgtEl>
                                          <p:spTgt spid="150"/>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151"/>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15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2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High-level diagram</a:t>
            </a:r>
            <a:endParaRPr/>
          </a:p>
        </p:txBody>
      </p:sp>
      <p:pic>
        <p:nvPicPr>
          <p:cNvPr id="158" name="Google Shape;158;p28" title="artsneio.png"/>
          <p:cNvPicPr preferRelativeResize="0"/>
          <p:nvPr/>
        </p:nvPicPr>
        <p:blipFill rotWithShape="1">
          <a:blip r:embed="rId3">
            <a:alphaModFix/>
          </a:blip>
          <a:srcRect b="416" l="0" r="0" t="416"/>
          <a:stretch/>
        </p:blipFill>
        <p:spPr>
          <a:xfrm>
            <a:off x="1265375" y="1227125"/>
            <a:ext cx="6120147" cy="3605949"/>
          </a:xfrm>
          <a:prstGeom prst="rect">
            <a:avLst/>
          </a:prstGeom>
          <a:noFill/>
          <a:ln>
            <a:noFill/>
          </a:ln>
        </p:spPr>
      </p:pic>
      <p:pic>
        <p:nvPicPr>
          <p:cNvPr id="159" name="Google Shape;159;p28"/>
          <p:cNvPicPr preferRelativeResize="0"/>
          <p:nvPr/>
        </p:nvPicPr>
        <p:blipFill>
          <a:blip r:embed="rId4">
            <a:alphaModFix/>
          </a:blip>
          <a:stretch>
            <a:fillRect/>
          </a:stretch>
        </p:blipFill>
        <p:spPr>
          <a:xfrm>
            <a:off x="5714625" y="4130900"/>
            <a:ext cx="892000" cy="8977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2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High-level diagram</a:t>
            </a:r>
            <a:endParaRPr/>
          </a:p>
        </p:txBody>
      </p:sp>
      <p:pic>
        <p:nvPicPr>
          <p:cNvPr id="165" name="Google Shape;165;p29" title="arstneio.png"/>
          <p:cNvPicPr preferRelativeResize="0"/>
          <p:nvPr/>
        </p:nvPicPr>
        <p:blipFill rotWithShape="1">
          <a:blip r:embed="rId3">
            <a:alphaModFix/>
          </a:blip>
          <a:srcRect b="416" l="0" r="0" t="416"/>
          <a:stretch/>
        </p:blipFill>
        <p:spPr>
          <a:xfrm>
            <a:off x="1265375" y="1227125"/>
            <a:ext cx="6120147" cy="3605949"/>
          </a:xfrm>
          <a:prstGeom prst="rect">
            <a:avLst/>
          </a:prstGeom>
          <a:noFill/>
          <a:ln>
            <a:noFill/>
          </a:ln>
        </p:spPr>
      </p:pic>
      <p:pic>
        <p:nvPicPr>
          <p:cNvPr id="166" name="Google Shape;166;p29"/>
          <p:cNvPicPr preferRelativeResize="0"/>
          <p:nvPr/>
        </p:nvPicPr>
        <p:blipFill>
          <a:blip r:embed="rId4">
            <a:alphaModFix/>
          </a:blip>
          <a:stretch>
            <a:fillRect/>
          </a:stretch>
        </p:blipFill>
        <p:spPr>
          <a:xfrm>
            <a:off x="5714625" y="4130900"/>
            <a:ext cx="892000" cy="8977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3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The first problem</a:t>
            </a:r>
            <a:endParaRPr/>
          </a:p>
        </p:txBody>
      </p:sp>
      <p:sp>
        <p:nvSpPr>
          <p:cNvPr id="172" name="Google Shape;172;p3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Meshtastic doesn't use pathfinding</a:t>
            </a:r>
            <a:endParaRPr/>
          </a:p>
          <a:p>
            <a:pPr indent="-342900" lvl="0" marL="457200" rtl="0" algn="l">
              <a:spcBef>
                <a:spcPts val="0"/>
              </a:spcBef>
              <a:spcAft>
                <a:spcPts val="0"/>
              </a:spcAft>
              <a:buSzPts val="1800"/>
              <a:buChar char="-"/>
            </a:pPr>
            <a:r>
              <a:rPr lang="en"/>
              <a:t>Uses a "flooding" method instead</a:t>
            </a:r>
            <a:endParaRPr/>
          </a:p>
          <a:p>
            <a:pPr indent="-342900" lvl="0" marL="457200" rtl="0" algn="l">
              <a:spcBef>
                <a:spcPts val="0"/>
              </a:spcBef>
              <a:spcAft>
                <a:spcPts val="0"/>
              </a:spcAft>
              <a:buSzPts val="1800"/>
              <a:buChar char="-"/>
            </a:pPr>
            <a:r>
              <a:rPr lang="en"/>
              <a:t>Works well for a decentralised network</a:t>
            </a:r>
            <a:endParaRPr/>
          </a:p>
          <a:p>
            <a:pPr indent="-342900" lvl="0" marL="457200" rtl="0" algn="l">
              <a:spcBef>
                <a:spcPts val="0"/>
              </a:spcBef>
              <a:spcAft>
                <a:spcPts val="0"/>
              </a:spcAft>
              <a:buSzPts val="1800"/>
              <a:buChar char="-"/>
            </a:pPr>
            <a:r>
              <a:rPr lang="en"/>
              <a:t>High number of retransmissions</a:t>
            </a:r>
            <a:endParaRPr/>
          </a:p>
          <a:p>
            <a:pPr indent="-342900" lvl="0" marL="457200" rtl="0" algn="l">
              <a:spcBef>
                <a:spcPts val="0"/>
              </a:spcBef>
              <a:spcAft>
                <a:spcPts val="0"/>
              </a:spcAft>
              <a:buSzPts val="1800"/>
              <a:buChar char="-"/>
            </a:pPr>
            <a:r>
              <a:rPr lang="en"/>
              <a:t>Not as efficient as </a:t>
            </a:r>
            <a:r>
              <a:rPr lang="en"/>
              <a:t>predetermined</a:t>
            </a:r>
            <a:r>
              <a:rPr lang="en"/>
              <a:t> paths</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3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An example of the "flooding" method</a:t>
            </a:r>
            <a:endParaRPr/>
          </a:p>
        </p:txBody>
      </p:sp>
      <p:pic>
        <p:nvPicPr>
          <p:cNvPr id="178" name="Google Shape;178;p31" title="flood-1.png"/>
          <p:cNvPicPr preferRelativeResize="0"/>
          <p:nvPr/>
        </p:nvPicPr>
        <p:blipFill rotWithShape="1">
          <a:blip r:embed="rId3">
            <a:alphaModFix/>
          </a:blip>
          <a:srcRect b="139" l="0" r="0" t="129"/>
          <a:stretch/>
        </p:blipFill>
        <p:spPr>
          <a:xfrm>
            <a:off x="1265375" y="1227125"/>
            <a:ext cx="6120147" cy="360594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sp>
        <p:nvSpPr>
          <p:cNvPr id="60" name="Google Shape;60;p1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Why not use existing communication technologies</a:t>
            </a:r>
            <a:endParaRPr/>
          </a:p>
        </p:txBody>
      </p:sp>
      <p:pic>
        <p:nvPicPr>
          <p:cNvPr id="61" name="Google Shape;61;p14" title="wireless-router-2567065757.jpg"/>
          <p:cNvPicPr preferRelativeResize="0"/>
          <p:nvPr/>
        </p:nvPicPr>
        <p:blipFill>
          <a:blip r:embed="rId3">
            <a:alphaModFix/>
          </a:blip>
          <a:stretch>
            <a:fillRect/>
          </a:stretch>
        </p:blipFill>
        <p:spPr>
          <a:xfrm>
            <a:off x="1359175" y="1267701"/>
            <a:ext cx="1865802" cy="1679000"/>
          </a:xfrm>
          <a:prstGeom prst="rect">
            <a:avLst/>
          </a:prstGeom>
          <a:noFill/>
          <a:ln>
            <a:noFill/>
          </a:ln>
        </p:spPr>
      </p:pic>
      <p:pic>
        <p:nvPicPr>
          <p:cNvPr id="62" name="Google Shape;62;p14" title="mobile.jpg"/>
          <p:cNvPicPr preferRelativeResize="0"/>
          <p:nvPr/>
        </p:nvPicPr>
        <p:blipFill>
          <a:blip r:embed="rId4">
            <a:alphaModFix/>
          </a:blip>
          <a:stretch>
            <a:fillRect/>
          </a:stretch>
        </p:blipFill>
        <p:spPr>
          <a:xfrm>
            <a:off x="1096485" y="3145950"/>
            <a:ext cx="2391190" cy="1594950"/>
          </a:xfrm>
          <a:prstGeom prst="rect">
            <a:avLst/>
          </a:prstGeom>
          <a:noFill/>
          <a:ln>
            <a:noFill/>
          </a:ln>
        </p:spPr>
      </p:pic>
      <p:sp>
        <p:nvSpPr>
          <p:cNvPr id="63" name="Google Shape;63;p14"/>
          <p:cNvSpPr txBox="1"/>
          <p:nvPr/>
        </p:nvSpPr>
        <p:spPr>
          <a:xfrm>
            <a:off x="4789550" y="1372575"/>
            <a:ext cx="3272400" cy="3200100"/>
          </a:xfrm>
          <a:prstGeom prst="rect">
            <a:avLst/>
          </a:prstGeom>
          <a:noFill/>
          <a:ln>
            <a:noFill/>
          </a:ln>
        </p:spPr>
        <p:txBody>
          <a:bodyPr anchorCtr="0" anchor="ctr" bIns="91425" lIns="91425" spcFirstLastPara="1" rIns="91425" wrap="square" tIns="91425">
            <a:noAutofit/>
          </a:bodyPr>
          <a:lstStyle/>
          <a:p>
            <a:pPr indent="-342900" lvl="0" marL="457200" rtl="0" algn="l">
              <a:spcBef>
                <a:spcPts val="0"/>
              </a:spcBef>
              <a:spcAft>
                <a:spcPts val="0"/>
              </a:spcAft>
              <a:buClr>
                <a:schemeClr val="dk2"/>
              </a:buClr>
              <a:buSzPts val="1800"/>
              <a:buChar char="●"/>
            </a:pPr>
            <a:r>
              <a:rPr lang="en" sz="1800">
                <a:solidFill>
                  <a:schemeClr val="dk2"/>
                </a:solidFill>
              </a:rPr>
              <a:t>Lots of grid powered infrastructure</a:t>
            </a: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High power consumption devices</a:t>
            </a: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Expensive devices</a:t>
            </a:r>
            <a:endParaRPr sz="1800">
              <a:solidFill>
                <a:schemeClr val="dk2"/>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3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An example of the "flooding" method</a:t>
            </a:r>
            <a:endParaRPr/>
          </a:p>
        </p:txBody>
      </p:sp>
      <p:pic>
        <p:nvPicPr>
          <p:cNvPr id="184" name="Google Shape;184;p32" title="flood-2.png"/>
          <p:cNvPicPr preferRelativeResize="0"/>
          <p:nvPr/>
        </p:nvPicPr>
        <p:blipFill rotWithShape="1">
          <a:blip r:embed="rId3">
            <a:alphaModFix/>
          </a:blip>
          <a:srcRect b="139" l="0" r="0" t="129"/>
          <a:stretch/>
        </p:blipFill>
        <p:spPr>
          <a:xfrm>
            <a:off x="1265375" y="1227125"/>
            <a:ext cx="6120147" cy="360594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3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An example of the "flooding" method</a:t>
            </a:r>
            <a:endParaRPr/>
          </a:p>
        </p:txBody>
      </p:sp>
      <p:pic>
        <p:nvPicPr>
          <p:cNvPr id="190" name="Google Shape;190;p33" title="flood-3.png"/>
          <p:cNvPicPr preferRelativeResize="0"/>
          <p:nvPr/>
        </p:nvPicPr>
        <p:blipFill rotWithShape="1">
          <a:blip r:embed="rId3">
            <a:alphaModFix/>
          </a:blip>
          <a:srcRect b="69" l="0" r="0" t="79"/>
          <a:stretch/>
        </p:blipFill>
        <p:spPr>
          <a:xfrm>
            <a:off x="1265375" y="1227125"/>
            <a:ext cx="6120147" cy="360594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3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An example of the "flooding" method</a:t>
            </a:r>
            <a:endParaRPr/>
          </a:p>
        </p:txBody>
      </p:sp>
      <p:pic>
        <p:nvPicPr>
          <p:cNvPr id="196" name="Google Shape;196;p34" title="flood-4.png"/>
          <p:cNvPicPr preferRelativeResize="0"/>
          <p:nvPr/>
        </p:nvPicPr>
        <p:blipFill rotWithShape="1">
          <a:blip r:embed="rId3">
            <a:alphaModFix/>
          </a:blip>
          <a:srcRect b="139" l="0" r="0" t="129"/>
          <a:stretch/>
        </p:blipFill>
        <p:spPr>
          <a:xfrm>
            <a:off x="1265375" y="1227125"/>
            <a:ext cx="6120147" cy="360594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3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We could just do this!</a:t>
            </a:r>
            <a:endParaRPr/>
          </a:p>
        </p:txBody>
      </p:sp>
      <p:pic>
        <p:nvPicPr>
          <p:cNvPr id="202" name="Google Shape;202;p35" title="arstneio.png"/>
          <p:cNvPicPr preferRelativeResize="0"/>
          <p:nvPr/>
        </p:nvPicPr>
        <p:blipFill rotWithShape="1">
          <a:blip r:embed="rId3">
            <a:alphaModFix/>
          </a:blip>
          <a:srcRect b="416" l="0" r="0" t="416"/>
          <a:stretch/>
        </p:blipFill>
        <p:spPr>
          <a:xfrm>
            <a:off x="1265375" y="1227125"/>
            <a:ext cx="6120147" cy="360594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3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Our solution</a:t>
            </a:r>
            <a:endParaRPr/>
          </a:p>
        </p:txBody>
      </p:sp>
      <p:sp>
        <p:nvSpPr>
          <p:cNvPr id="208" name="Google Shape;208;p3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Each node sends a message to its neighbors</a:t>
            </a:r>
            <a:endParaRPr/>
          </a:p>
          <a:p>
            <a:pPr indent="-342900" lvl="0" marL="457200" rtl="0" algn="l">
              <a:spcBef>
                <a:spcPts val="0"/>
              </a:spcBef>
              <a:spcAft>
                <a:spcPts val="0"/>
              </a:spcAft>
              <a:buSzPts val="1800"/>
              <a:buChar char="-"/>
            </a:pPr>
            <a:r>
              <a:rPr lang="en"/>
              <a:t>Signal strength data can be extracted</a:t>
            </a:r>
            <a:endParaRPr/>
          </a:p>
          <a:p>
            <a:pPr indent="-342900" lvl="0" marL="457200" rtl="0" algn="l">
              <a:spcBef>
                <a:spcPts val="0"/>
              </a:spcBef>
              <a:spcAft>
                <a:spcPts val="0"/>
              </a:spcAft>
              <a:buSzPts val="1800"/>
              <a:buChar char="-"/>
            </a:pPr>
            <a:r>
              <a:rPr lang="en"/>
              <a:t>Server can reconstruct a graph and determine the best routes</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3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The solution</a:t>
            </a:r>
            <a:endParaRPr/>
          </a:p>
        </p:txBody>
      </p:sp>
      <p:pic>
        <p:nvPicPr>
          <p:cNvPr id="214" name="Google Shape;214;p37" title="ping-1.png"/>
          <p:cNvPicPr preferRelativeResize="0"/>
          <p:nvPr/>
        </p:nvPicPr>
        <p:blipFill rotWithShape="1">
          <a:blip r:embed="rId3">
            <a:alphaModFix/>
          </a:blip>
          <a:srcRect b="139" l="0" r="0" t="129"/>
          <a:stretch/>
        </p:blipFill>
        <p:spPr>
          <a:xfrm>
            <a:off x="1265375" y="1227125"/>
            <a:ext cx="6120147" cy="360594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3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The solution</a:t>
            </a:r>
            <a:endParaRPr/>
          </a:p>
        </p:txBody>
      </p:sp>
      <p:pic>
        <p:nvPicPr>
          <p:cNvPr id="220" name="Google Shape;220;p38" title="ping-2.png"/>
          <p:cNvPicPr preferRelativeResize="0"/>
          <p:nvPr/>
        </p:nvPicPr>
        <p:blipFill rotWithShape="1">
          <a:blip r:embed="rId3">
            <a:alphaModFix/>
          </a:blip>
          <a:srcRect b="139" l="0" r="0" t="129"/>
          <a:stretch/>
        </p:blipFill>
        <p:spPr>
          <a:xfrm>
            <a:off x="1265375" y="1227125"/>
            <a:ext cx="6120147" cy="360594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3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An example of using pathfinding</a:t>
            </a:r>
            <a:endParaRPr/>
          </a:p>
        </p:txBody>
      </p:sp>
      <p:pic>
        <p:nvPicPr>
          <p:cNvPr id="226" name="Google Shape;226;p39" title="pathfinding-1.png"/>
          <p:cNvPicPr preferRelativeResize="0"/>
          <p:nvPr/>
        </p:nvPicPr>
        <p:blipFill rotWithShape="1">
          <a:blip r:embed="rId3">
            <a:alphaModFix/>
          </a:blip>
          <a:srcRect b="139" l="0" r="0" t="129"/>
          <a:stretch/>
        </p:blipFill>
        <p:spPr>
          <a:xfrm>
            <a:off x="1265375" y="1227125"/>
            <a:ext cx="6120147" cy="360594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4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An example of using pathfinding</a:t>
            </a:r>
            <a:endParaRPr/>
          </a:p>
        </p:txBody>
      </p:sp>
      <p:pic>
        <p:nvPicPr>
          <p:cNvPr id="232" name="Google Shape;232;p40" title="pathfinding-2.png"/>
          <p:cNvPicPr preferRelativeResize="0"/>
          <p:nvPr/>
        </p:nvPicPr>
        <p:blipFill rotWithShape="1">
          <a:blip r:embed="rId3">
            <a:alphaModFix/>
          </a:blip>
          <a:srcRect b="139" l="0" r="0" t="129"/>
          <a:stretch/>
        </p:blipFill>
        <p:spPr>
          <a:xfrm>
            <a:off x="1265375" y="1227125"/>
            <a:ext cx="6120147" cy="360594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4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An example of using pathfinding</a:t>
            </a:r>
            <a:endParaRPr/>
          </a:p>
        </p:txBody>
      </p:sp>
      <p:pic>
        <p:nvPicPr>
          <p:cNvPr id="238" name="Google Shape;238;p41" title="pathfinding-3.png"/>
          <p:cNvPicPr preferRelativeResize="0"/>
          <p:nvPr/>
        </p:nvPicPr>
        <p:blipFill rotWithShape="1">
          <a:blip r:embed="rId3">
            <a:alphaModFix/>
          </a:blip>
          <a:srcRect b="139" l="0" r="0" t="129"/>
          <a:stretch/>
        </p:blipFill>
        <p:spPr>
          <a:xfrm>
            <a:off x="1265375" y="1227125"/>
            <a:ext cx="6120147" cy="360594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 name="Shape 67"/>
        <p:cNvGrpSpPr/>
        <p:nvPr/>
      </p:nvGrpSpPr>
      <p:grpSpPr>
        <a:xfrm>
          <a:off x="0" y="0"/>
          <a:ext cx="0" cy="0"/>
          <a:chOff x="0" y="0"/>
          <a:chExt cx="0" cy="0"/>
        </a:xfrm>
      </p:grpSpPr>
      <p:sp>
        <p:nvSpPr>
          <p:cNvPr id="68" name="Google Shape;68;p1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we are using instead</a:t>
            </a:r>
            <a:endParaRPr/>
          </a:p>
        </p:txBody>
      </p:sp>
      <p:sp>
        <p:nvSpPr>
          <p:cNvPr id="69" name="Google Shape;69;p15"/>
          <p:cNvSpPr txBox="1"/>
          <p:nvPr>
            <p:ph idx="1" type="body"/>
          </p:nvPr>
        </p:nvSpPr>
        <p:spPr>
          <a:xfrm>
            <a:off x="4572000" y="1152475"/>
            <a:ext cx="4260300" cy="3416400"/>
          </a:xfrm>
          <a:prstGeom prst="rect">
            <a:avLst/>
          </a:prstGeom>
        </p:spPr>
        <p:txBody>
          <a:bodyPr anchorCtr="0" anchor="ctr" bIns="91425" lIns="91425" spcFirstLastPara="1" rIns="91425" wrap="square" tIns="91425">
            <a:normAutofit/>
          </a:bodyPr>
          <a:lstStyle/>
          <a:p>
            <a:pPr indent="-342900" lvl="0" marL="457200" rtl="0" algn="l">
              <a:spcBef>
                <a:spcPts val="0"/>
              </a:spcBef>
              <a:spcAft>
                <a:spcPts val="0"/>
              </a:spcAft>
              <a:buSzPts val="1800"/>
              <a:buChar char="●"/>
            </a:pPr>
            <a:r>
              <a:rPr lang="en"/>
              <a:t>11 kbps</a:t>
            </a:r>
            <a:endParaRPr/>
          </a:p>
          <a:p>
            <a:pPr indent="-342900" lvl="0" marL="457200" rtl="0" algn="l">
              <a:spcBef>
                <a:spcPts val="0"/>
              </a:spcBef>
              <a:spcAft>
                <a:spcPts val="0"/>
              </a:spcAft>
              <a:buSzPts val="1800"/>
              <a:buChar char="●"/>
            </a:pPr>
            <a:r>
              <a:rPr lang="en"/>
              <a:t>Long Range</a:t>
            </a:r>
            <a:endParaRPr/>
          </a:p>
          <a:p>
            <a:pPr indent="-342900" lvl="0" marL="457200" rtl="0" algn="l">
              <a:spcBef>
                <a:spcPts val="0"/>
              </a:spcBef>
              <a:spcAft>
                <a:spcPts val="0"/>
              </a:spcAft>
              <a:buSzPts val="1800"/>
              <a:buChar char="●"/>
            </a:pPr>
            <a:r>
              <a:rPr lang="en"/>
              <a:t>No public infrastructure needed</a:t>
            </a:r>
            <a:endParaRPr/>
          </a:p>
          <a:p>
            <a:pPr indent="-342900" lvl="0" marL="457200" rtl="0" algn="l">
              <a:spcBef>
                <a:spcPts val="0"/>
              </a:spcBef>
              <a:spcAft>
                <a:spcPts val="0"/>
              </a:spcAft>
              <a:buSzPts val="1800"/>
              <a:buChar char="●"/>
            </a:pPr>
            <a:r>
              <a:rPr lang="en"/>
              <a:t>Can run on battery power</a:t>
            </a:r>
            <a:endParaRPr/>
          </a:p>
        </p:txBody>
      </p:sp>
      <p:pic>
        <p:nvPicPr>
          <p:cNvPr id="70" name="Google Shape;70;p15" title="llgtb.jpg"/>
          <p:cNvPicPr preferRelativeResize="0"/>
          <p:nvPr/>
        </p:nvPicPr>
        <p:blipFill>
          <a:blip r:embed="rId3">
            <a:alphaModFix/>
          </a:blip>
          <a:stretch>
            <a:fillRect/>
          </a:stretch>
        </p:blipFill>
        <p:spPr>
          <a:xfrm>
            <a:off x="414100" y="1152475"/>
            <a:ext cx="3416400" cy="34164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4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An example of using pathfinding</a:t>
            </a:r>
            <a:endParaRPr/>
          </a:p>
        </p:txBody>
      </p:sp>
      <p:pic>
        <p:nvPicPr>
          <p:cNvPr id="244" name="Google Shape;244;p42" title="pathfinding-5.png"/>
          <p:cNvPicPr preferRelativeResize="0"/>
          <p:nvPr/>
        </p:nvPicPr>
        <p:blipFill rotWithShape="1">
          <a:blip r:embed="rId3">
            <a:alphaModFix/>
          </a:blip>
          <a:srcRect b="139" l="0" r="0" t="129"/>
          <a:stretch/>
        </p:blipFill>
        <p:spPr>
          <a:xfrm>
            <a:off x="1265375" y="1227125"/>
            <a:ext cx="6120147" cy="360594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4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 useful side-effect</a:t>
            </a:r>
            <a:endParaRPr/>
          </a:p>
        </p:txBody>
      </p:sp>
      <p:pic>
        <p:nvPicPr>
          <p:cNvPr id="250" name="Google Shape;250;p43"/>
          <p:cNvPicPr preferRelativeResize="0"/>
          <p:nvPr/>
        </p:nvPicPr>
        <p:blipFill>
          <a:blip r:embed="rId3">
            <a:alphaModFix/>
          </a:blip>
          <a:stretch>
            <a:fillRect/>
          </a:stretch>
        </p:blipFill>
        <p:spPr>
          <a:xfrm>
            <a:off x="1766564" y="1114850"/>
            <a:ext cx="5610875" cy="35451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4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Live telemetry</a:t>
            </a:r>
            <a:endParaRPr/>
          </a:p>
        </p:txBody>
      </p:sp>
      <p:sp>
        <p:nvSpPr>
          <p:cNvPr id="256" name="Google Shape;256;p4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Meshtastic has this too</a:t>
            </a:r>
            <a:endParaRPr/>
          </a:p>
          <a:p>
            <a:pPr indent="-342900" lvl="0" marL="457200" rtl="0" algn="l">
              <a:spcBef>
                <a:spcPts val="0"/>
              </a:spcBef>
              <a:spcAft>
                <a:spcPts val="0"/>
              </a:spcAft>
              <a:buSzPts val="1800"/>
              <a:buChar char="-"/>
            </a:pPr>
            <a:r>
              <a:rPr lang="en"/>
              <a:t>We still have to be connected to a </a:t>
            </a:r>
            <a:r>
              <a:rPr lang="en"/>
              <a:t>node with another device</a:t>
            </a:r>
            <a:endParaRPr/>
          </a:p>
          <a:p>
            <a:pPr indent="-342900" lvl="0" marL="457200" rtl="0" algn="l">
              <a:spcBef>
                <a:spcPts val="0"/>
              </a:spcBef>
              <a:spcAft>
                <a:spcPts val="0"/>
              </a:spcAft>
              <a:buSzPts val="1800"/>
              <a:buChar char="-"/>
            </a:pPr>
            <a:r>
              <a:rPr lang="en"/>
              <a:t>That node would need to be able to reach every other node</a:t>
            </a:r>
            <a:endParaRPr/>
          </a:p>
          <a:p>
            <a:pPr indent="-342900" lvl="0" marL="457200" rtl="0" algn="l">
              <a:spcBef>
                <a:spcPts val="0"/>
              </a:spcBef>
              <a:spcAft>
                <a:spcPts val="0"/>
              </a:spcAft>
              <a:buSzPts val="1800"/>
              <a:buChar char="-"/>
            </a:pPr>
            <a:r>
              <a:rPr lang="en"/>
              <a:t>We don't have control/flexibility over what metrics</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4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Future plans</a:t>
            </a:r>
            <a:endParaRPr/>
          </a:p>
        </p:txBody>
      </p:sp>
      <p:sp>
        <p:nvSpPr>
          <p:cNvPr id="262" name="Google Shape;262;p4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Gaining remote control of any radio in the network</a:t>
            </a:r>
            <a:endParaRPr/>
          </a:p>
          <a:p>
            <a:pPr indent="-342900" lvl="0" marL="457200" rtl="0" algn="l">
              <a:spcBef>
                <a:spcPts val="0"/>
              </a:spcBef>
              <a:spcAft>
                <a:spcPts val="0"/>
              </a:spcAft>
              <a:buSzPts val="1800"/>
              <a:buChar char="-"/>
            </a:pPr>
            <a:r>
              <a:rPr lang="en"/>
              <a:t>Requesting telemetry from any single radio on an ad-hoc basis</a:t>
            </a:r>
            <a:endParaRPr/>
          </a:p>
          <a:p>
            <a:pPr indent="-342900" lvl="0" marL="457200" rtl="0" algn="l">
              <a:spcBef>
                <a:spcPts val="0"/>
              </a:spcBef>
              <a:spcAft>
                <a:spcPts val="0"/>
              </a:spcAft>
              <a:buSzPts val="1800"/>
              <a:buChar char="-"/>
            </a:pPr>
            <a:r>
              <a:rPr lang="en"/>
              <a:t>Using the system in a decentralised manner if required</a:t>
            </a:r>
            <a:endParaRPr/>
          </a:p>
          <a:p>
            <a:pPr indent="-342900" lvl="0" marL="457200" rtl="0" algn="l">
              <a:spcBef>
                <a:spcPts val="0"/>
              </a:spcBef>
              <a:spcAft>
                <a:spcPts val="0"/>
              </a:spcAft>
              <a:buSzPts val="1800"/>
              <a:buChar char="-"/>
            </a:pPr>
            <a:r>
              <a:rPr lang="en"/>
              <a:t>Storing telemetry in a database for long-term statistics</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46"/>
          <p:cNvSpPr txBox="1"/>
          <p:nvPr>
            <p:ph type="ctrTitle"/>
          </p:nvPr>
        </p:nvSpPr>
        <p:spPr>
          <a:xfrm>
            <a:off x="311700" y="780100"/>
            <a:ext cx="8520600" cy="20172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Questions?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sp>
        <p:nvSpPr>
          <p:cNvPr id="75" name="Google Shape;75;p1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is LoRa?</a:t>
            </a:r>
            <a:endParaRPr/>
          </a:p>
        </p:txBody>
      </p:sp>
      <p:pic>
        <p:nvPicPr>
          <p:cNvPr id="76" name="Google Shape;76;p16" title="lrwf.png"/>
          <p:cNvPicPr preferRelativeResize="0"/>
          <p:nvPr/>
        </p:nvPicPr>
        <p:blipFill rotWithShape="1">
          <a:blip r:embed="rId3">
            <a:alphaModFix/>
          </a:blip>
          <a:srcRect b="10997" l="12264" r="14076" t="7475"/>
          <a:stretch/>
        </p:blipFill>
        <p:spPr>
          <a:xfrm>
            <a:off x="311700" y="1403888"/>
            <a:ext cx="3984849" cy="2335726"/>
          </a:xfrm>
          <a:prstGeom prst="rect">
            <a:avLst/>
          </a:prstGeom>
          <a:noFill/>
          <a:ln>
            <a:noFill/>
          </a:ln>
        </p:spPr>
      </p:pic>
      <p:sp>
        <p:nvSpPr>
          <p:cNvPr id="77" name="Google Shape;77;p16"/>
          <p:cNvSpPr txBox="1"/>
          <p:nvPr/>
        </p:nvSpPr>
        <p:spPr>
          <a:xfrm>
            <a:off x="4749375" y="1018050"/>
            <a:ext cx="4083000" cy="3107400"/>
          </a:xfrm>
          <a:prstGeom prst="rect">
            <a:avLst/>
          </a:prstGeom>
          <a:noFill/>
          <a:ln>
            <a:noFill/>
          </a:ln>
        </p:spPr>
        <p:txBody>
          <a:bodyPr anchorCtr="0" anchor="ctr" bIns="91425" lIns="91425" spcFirstLastPara="1" rIns="91425" wrap="square" tIns="91425">
            <a:noAutofit/>
          </a:bodyPr>
          <a:lstStyle/>
          <a:p>
            <a:pPr indent="-342900" lvl="0" marL="457200" rtl="0" algn="l">
              <a:spcBef>
                <a:spcPts val="0"/>
              </a:spcBef>
              <a:spcAft>
                <a:spcPts val="0"/>
              </a:spcAft>
              <a:buClr>
                <a:schemeClr val="dk2"/>
              </a:buClr>
              <a:buSzPts val="1800"/>
              <a:buChar char="●"/>
            </a:pPr>
            <a:r>
              <a:rPr lang="en" sz="1800">
                <a:solidFill>
                  <a:schemeClr val="dk2"/>
                </a:solidFill>
              </a:rPr>
              <a:t>Each UP or Down movement is a symbol.</a:t>
            </a: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The shape of the signal makes it resistant to interference</a:t>
            </a: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Requires less power to send </a:t>
            </a: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Allows longer battery life</a:t>
            </a:r>
            <a:endParaRPr sz="1800">
              <a:solidFill>
                <a:schemeClr val="dk2"/>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1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Where we tested</a:t>
            </a:r>
            <a:endParaRPr/>
          </a:p>
        </p:txBody>
      </p:sp>
      <p:pic>
        <p:nvPicPr>
          <p:cNvPr id="83" name="Google Shape;83;p17" title="Final-positions-islandbay-testing.jpg"/>
          <p:cNvPicPr preferRelativeResize="0"/>
          <p:nvPr/>
        </p:nvPicPr>
        <p:blipFill rotWithShape="1">
          <a:blip r:embed="rId3">
            <a:alphaModFix/>
          </a:blip>
          <a:srcRect b="12959" l="5630" r="21339" t="16914"/>
          <a:stretch/>
        </p:blipFill>
        <p:spPr>
          <a:xfrm>
            <a:off x="311750" y="1458900"/>
            <a:ext cx="1733225" cy="3606999"/>
          </a:xfrm>
          <a:prstGeom prst="rect">
            <a:avLst/>
          </a:prstGeom>
          <a:noFill/>
          <a:ln>
            <a:noFill/>
          </a:ln>
        </p:spPr>
      </p:pic>
      <p:pic>
        <p:nvPicPr>
          <p:cNvPr id="84" name="Google Shape;84;p17"/>
          <p:cNvPicPr preferRelativeResize="0"/>
          <p:nvPr/>
        </p:nvPicPr>
        <p:blipFill>
          <a:blip r:embed="rId4">
            <a:alphaModFix/>
          </a:blip>
          <a:stretch>
            <a:fillRect/>
          </a:stretch>
        </p:blipFill>
        <p:spPr>
          <a:xfrm>
            <a:off x="3315122" y="1458900"/>
            <a:ext cx="2513777" cy="3607000"/>
          </a:xfrm>
          <a:prstGeom prst="rect">
            <a:avLst/>
          </a:prstGeom>
          <a:noFill/>
          <a:ln>
            <a:noFill/>
          </a:ln>
        </p:spPr>
      </p:pic>
      <p:pic>
        <p:nvPicPr>
          <p:cNvPr id="85" name="Google Shape;85;p17"/>
          <p:cNvPicPr preferRelativeResize="0"/>
          <p:nvPr/>
        </p:nvPicPr>
        <p:blipFill>
          <a:blip r:embed="rId5">
            <a:alphaModFix/>
          </a:blip>
          <a:stretch>
            <a:fillRect/>
          </a:stretch>
        </p:blipFill>
        <p:spPr>
          <a:xfrm>
            <a:off x="7099050" y="1460310"/>
            <a:ext cx="1733225" cy="360419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sp>
        <p:nvSpPr>
          <p:cNvPr id="90" name="Google Shape;90;p1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The Deployment</a:t>
            </a:r>
            <a:endParaRPr/>
          </a:p>
        </p:txBody>
      </p:sp>
      <p:sp>
        <p:nvSpPr>
          <p:cNvPr id="91" name="Google Shape;91;p18"/>
          <p:cNvSpPr txBox="1"/>
          <p:nvPr>
            <p:ph idx="1" type="body"/>
          </p:nvPr>
        </p:nvSpPr>
        <p:spPr>
          <a:xfrm>
            <a:off x="4572000" y="1152475"/>
            <a:ext cx="4260300" cy="3416400"/>
          </a:xfrm>
          <a:prstGeom prst="rect">
            <a:avLst/>
          </a:prstGeom>
        </p:spPr>
        <p:txBody>
          <a:bodyPr anchorCtr="0" anchor="ctr" bIns="91425" lIns="91425" spcFirstLastPara="1" rIns="91425" wrap="square" tIns="91425">
            <a:normAutofit/>
          </a:bodyPr>
          <a:lstStyle/>
          <a:p>
            <a:pPr indent="-342900" lvl="0" marL="457200" rtl="0" algn="l">
              <a:spcBef>
                <a:spcPts val="0"/>
              </a:spcBef>
              <a:spcAft>
                <a:spcPts val="0"/>
              </a:spcAft>
              <a:buSzPts val="1800"/>
              <a:buChar char="●"/>
            </a:pPr>
            <a:r>
              <a:rPr lang="en"/>
              <a:t> Nodes are hosted by volunteers at CRISiSLab.</a:t>
            </a:r>
            <a:endParaRPr/>
          </a:p>
          <a:p>
            <a:pPr indent="-342900" lvl="0" marL="457200" rtl="0" algn="l">
              <a:spcBef>
                <a:spcPts val="0"/>
              </a:spcBef>
              <a:spcAft>
                <a:spcPts val="0"/>
              </a:spcAft>
              <a:buSzPts val="1800"/>
              <a:buChar char="●"/>
            </a:pPr>
            <a:r>
              <a:rPr lang="en"/>
              <a:t>Increased coverage by hosting nodes at Victoria University and Massey University</a:t>
            </a:r>
            <a:endParaRPr/>
          </a:p>
          <a:p>
            <a:pPr indent="-342900" lvl="0" marL="457200" rtl="0" algn="l">
              <a:spcBef>
                <a:spcPts val="0"/>
              </a:spcBef>
              <a:spcAft>
                <a:spcPts val="0"/>
              </a:spcAft>
              <a:buSzPts val="1800"/>
              <a:buChar char="●"/>
            </a:pPr>
            <a:r>
              <a:rPr lang="en"/>
              <a:t>Areas with high rise buildings severely reduce range.</a:t>
            </a:r>
            <a:endParaRPr/>
          </a:p>
          <a:p>
            <a:pPr indent="-342900" lvl="0" marL="457200" rtl="0" algn="l">
              <a:spcBef>
                <a:spcPts val="0"/>
              </a:spcBef>
              <a:spcAft>
                <a:spcPts val="0"/>
              </a:spcAft>
              <a:buSzPts val="1800"/>
              <a:buChar char="●"/>
            </a:pPr>
            <a:r>
              <a:rPr lang="en"/>
              <a:t>The public network is able to fill in the areas without connection.</a:t>
            </a:r>
            <a:endParaRPr/>
          </a:p>
        </p:txBody>
      </p:sp>
      <p:pic>
        <p:nvPicPr>
          <p:cNvPr id="92" name="Google Shape;92;p18"/>
          <p:cNvPicPr preferRelativeResize="0"/>
          <p:nvPr/>
        </p:nvPicPr>
        <p:blipFill>
          <a:blip r:embed="rId3">
            <a:alphaModFix/>
          </a:blip>
          <a:stretch>
            <a:fillRect/>
          </a:stretch>
        </p:blipFill>
        <p:spPr>
          <a:xfrm>
            <a:off x="311701" y="1152475"/>
            <a:ext cx="4038872" cy="34164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1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Management System: Front-end</a:t>
            </a:r>
            <a:endParaRPr/>
          </a:p>
        </p:txBody>
      </p:sp>
      <p:pic>
        <p:nvPicPr>
          <p:cNvPr id="98" name="Google Shape;98;p19"/>
          <p:cNvPicPr preferRelativeResize="0"/>
          <p:nvPr/>
        </p:nvPicPr>
        <p:blipFill>
          <a:blip r:embed="rId3">
            <a:alphaModFix/>
          </a:blip>
          <a:stretch>
            <a:fillRect/>
          </a:stretch>
        </p:blipFill>
        <p:spPr>
          <a:xfrm>
            <a:off x="1548288" y="1017725"/>
            <a:ext cx="6047416" cy="38209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2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Node Search Page</a:t>
            </a:r>
            <a:endParaRPr/>
          </a:p>
        </p:txBody>
      </p:sp>
      <p:pic>
        <p:nvPicPr>
          <p:cNvPr id="104" name="Google Shape;104;p20"/>
          <p:cNvPicPr preferRelativeResize="0"/>
          <p:nvPr/>
        </p:nvPicPr>
        <p:blipFill>
          <a:blip r:embed="rId3">
            <a:alphaModFix/>
          </a:blip>
          <a:stretch>
            <a:fillRect/>
          </a:stretch>
        </p:blipFill>
        <p:spPr>
          <a:xfrm>
            <a:off x="710750" y="1478625"/>
            <a:ext cx="7869373" cy="235159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2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Node Information Page</a:t>
            </a:r>
            <a:endParaRPr/>
          </a:p>
        </p:txBody>
      </p:sp>
      <p:pic>
        <p:nvPicPr>
          <p:cNvPr id="110" name="Google Shape;110;p21"/>
          <p:cNvPicPr preferRelativeResize="0"/>
          <p:nvPr/>
        </p:nvPicPr>
        <p:blipFill>
          <a:blip r:embed="rId3">
            <a:alphaModFix/>
          </a:blip>
          <a:stretch>
            <a:fillRect/>
          </a:stretch>
        </p:blipFill>
        <p:spPr>
          <a:xfrm>
            <a:off x="1311438" y="1207525"/>
            <a:ext cx="6521129" cy="382097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